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2"/>
  </p:notesMasterIdLst>
  <p:sldIdLst>
    <p:sldId id="256" r:id="rId2"/>
    <p:sldId id="518" r:id="rId3"/>
    <p:sldId id="519" r:id="rId4"/>
    <p:sldId id="324" r:id="rId5"/>
    <p:sldId id="321" r:id="rId6"/>
    <p:sldId id="342" r:id="rId7"/>
    <p:sldId id="433" r:id="rId8"/>
    <p:sldId id="517" r:id="rId9"/>
    <p:sldId id="543" r:id="rId10"/>
    <p:sldId id="532" r:id="rId11"/>
    <p:sldId id="533" r:id="rId12"/>
    <p:sldId id="534" r:id="rId13"/>
    <p:sldId id="535" r:id="rId14"/>
    <p:sldId id="536" r:id="rId15"/>
    <p:sldId id="537" r:id="rId16"/>
    <p:sldId id="538" r:id="rId17"/>
    <p:sldId id="539" r:id="rId18"/>
    <p:sldId id="540" r:id="rId19"/>
    <p:sldId id="542" r:id="rId20"/>
    <p:sldId id="541" r:id="rId21"/>
    <p:sldId id="432" r:id="rId22"/>
    <p:sldId id="530" r:id="rId23"/>
    <p:sldId id="531" r:id="rId24"/>
    <p:sldId id="499" r:id="rId25"/>
    <p:sldId id="525" r:id="rId26"/>
    <p:sldId id="523" r:id="rId27"/>
    <p:sldId id="522" r:id="rId28"/>
    <p:sldId id="524" r:id="rId29"/>
    <p:sldId id="440" r:id="rId30"/>
    <p:sldId id="510" r:id="rId31"/>
  </p:sldIdLst>
  <p:sldSz cx="9144000" cy="6858000" type="screen4x3"/>
  <p:notesSz cx="6858000" cy="9144000"/>
  <p:defaultTextStyle>
    <a:defPPr>
      <a:defRPr lang="zh-CN"/>
    </a:defPPr>
    <a:lvl1pPr algn="l" rtl="0" fontAlgn="base">
      <a:spcBef>
        <a:spcPct val="0"/>
      </a:spcBef>
      <a:spcAft>
        <a:spcPct val="0"/>
      </a:spcAft>
      <a:defRPr sz="2000"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sz="2000"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sz="2000"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sz="2000"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sz="2000" kern="1200">
        <a:solidFill>
          <a:schemeClr val="tx1"/>
        </a:solidFill>
        <a:latin typeface="Arial" pitchFamily="34" charset="0"/>
        <a:ea typeface="宋体" pitchFamily="2" charset="-122"/>
        <a:cs typeface="+mn-cs"/>
      </a:defRPr>
    </a:lvl5pPr>
    <a:lvl6pPr marL="2286000" algn="l" defTabSz="914400" rtl="0" eaLnBrk="1" latinLnBrk="0" hangingPunct="1">
      <a:defRPr sz="2000" kern="1200">
        <a:solidFill>
          <a:schemeClr val="tx1"/>
        </a:solidFill>
        <a:latin typeface="Arial" pitchFamily="34" charset="0"/>
        <a:ea typeface="宋体" pitchFamily="2" charset="-122"/>
        <a:cs typeface="+mn-cs"/>
      </a:defRPr>
    </a:lvl6pPr>
    <a:lvl7pPr marL="2743200" algn="l" defTabSz="914400" rtl="0" eaLnBrk="1" latinLnBrk="0" hangingPunct="1">
      <a:defRPr sz="2000" kern="1200">
        <a:solidFill>
          <a:schemeClr val="tx1"/>
        </a:solidFill>
        <a:latin typeface="Arial" pitchFamily="34" charset="0"/>
        <a:ea typeface="宋体" pitchFamily="2" charset="-122"/>
        <a:cs typeface="+mn-cs"/>
      </a:defRPr>
    </a:lvl7pPr>
    <a:lvl8pPr marL="3200400" algn="l" defTabSz="914400" rtl="0" eaLnBrk="1" latinLnBrk="0" hangingPunct="1">
      <a:defRPr sz="2000" kern="1200">
        <a:solidFill>
          <a:schemeClr val="tx1"/>
        </a:solidFill>
        <a:latin typeface="Arial" pitchFamily="34" charset="0"/>
        <a:ea typeface="宋体" pitchFamily="2" charset="-122"/>
        <a:cs typeface="+mn-cs"/>
      </a:defRPr>
    </a:lvl8pPr>
    <a:lvl9pPr marL="3657600" algn="l" defTabSz="914400" rtl="0" eaLnBrk="1" latinLnBrk="0" hangingPunct="1">
      <a:defRPr sz="2000"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A51B"/>
    <a:srgbClr val="FFCC00"/>
    <a:srgbClr val="99FF66"/>
    <a:srgbClr val="FFCC66"/>
    <a:srgbClr val="FFFF66"/>
    <a:srgbClr val="00863D"/>
    <a:srgbClr val="6CFF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5" autoAdjust="0"/>
    <p:restoredTop sz="94652" autoAdjust="0"/>
  </p:normalViewPr>
  <p:slideViewPr>
    <p:cSldViewPr>
      <p:cViewPr>
        <p:scale>
          <a:sx n="78" d="100"/>
          <a:sy n="78" d="100"/>
        </p:scale>
        <p:origin x="-365"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9C2CB0-AF00-4C0C-9B41-184079A3C3C1}" type="doc">
      <dgm:prSet loTypeId="urn:microsoft.com/office/officeart/2005/8/layout/process1" loCatId="process" qsTypeId="urn:microsoft.com/office/officeart/2005/8/quickstyle/3d2" qsCatId="3D" csTypeId="urn:microsoft.com/office/officeart/2005/8/colors/accent2_3" csCatId="accent2" phldr="1"/>
      <dgm:spPr/>
    </dgm:pt>
    <dgm:pt modelId="{723FBCE5-104D-42AF-A7A8-5B629A34DD15}">
      <dgm:prSet phldrT="[文本]"/>
      <dgm:spPr/>
      <dgm:t>
        <a:bodyPr/>
        <a:lstStyle/>
        <a:p>
          <a:r>
            <a:rPr lang="zh-CN" altLang="en-US" b="1" dirty="0" smtClean="0"/>
            <a:t>情境导入</a:t>
          </a:r>
          <a:endParaRPr lang="en-US" altLang="zh-CN" b="1" dirty="0" smtClean="0"/>
        </a:p>
        <a:p>
          <a:r>
            <a:rPr lang="zh-CN" altLang="en-US" b="1" dirty="0" smtClean="0"/>
            <a:t>呈现例子</a:t>
          </a:r>
          <a:endParaRPr lang="en-US" altLang="zh-CN" b="1" dirty="0" smtClean="0"/>
        </a:p>
      </dgm:t>
    </dgm:pt>
    <dgm:pt modelId="{ED90C9A3-495B-430C-AFF9-1B40AF5235DF}" type="parTrans" cxnId="{C895A21D-B8D6-40DC-989B-DCF6DEC63077}">
      <dgm:prSet/>
      <dgm:spPr/>
      <dgm:t>
        <a:bodyPr/>
        <a:lstStyle/>
        <a:p>
          <a:endParaRPr lang="zh-CN" altLang="en-US"/>
        </a:p>
      </dgm:t>
    </dgm:pt>
    <dgm:pt modelId="{D17018D1-68C4-4394-9E5F-7299D272185F}" type="sibTrans" cxnId="{C895A21D-B8D6-40DC-989B-DCF6DEC63077}">
      <dgm:prSet/>
      <dgm:spPr/>
      <dgm:t>
        <a:bodyPr/>
        <a:lstStyle/>
        <a:p>
          <a:endParaRPr lang="zh-CN" altLang="en-US"/>
        </a:p>
      </dgm:t>
    </dgm:pt>
    <dgm:pt modelId="{8AF340B4-60F1-4041-964D-B0EE6709AAD8}">
      <dgm:prSet phldrT="[文本]"/>
      <dgm:spPr/>
      <dgm:t>
        <a:bodyPr/>
        <a:lstStyle/>
        <a:p>
          <a:r>
            <a:rPr lang="zh-CN" altLang="en-US" b="1" dirty="0" smtClean="0"/>
            <a:t>思考探究</a:t>
          </a:r>
          <a:endParaRPr lang="en-US" altLang="zh-CN" b="1" dirty="0" smtClean="0"/>
        </a:p>
        <a:p>
          <a:r>
            <a:rPr lang="zh-CN" altLang="en-US" b="1" dirty="0" smtClean="0"/>
            <a:t>提出假设</a:t>
          </a:r>
        </a:p>
      </dgm:t>
    </dgm:pt>
    <dgm:pt modelId="{7150664A-A3AC-4510-86F6-B38DF42EA88E}" type="parTrans" cxnId="{19A55285-BE64-4AE9-8DD4-A39A30EABA0D}">
      <dgm:prSet/>
      <dgm:spPr/>
      <dgm:t>
        <a:bodyPr/>
        <a:lstStyle/>
        <a:p>
          <a:endParaRPr lang="zh-CN" altLang="en-US"/>
        </a:p>
      </dgm:t>
    </dgm:pt>
    <dgm:pt modelId="{DA996692-0A7D-4F48-9BFF-7EB9E40A1848}" type="sibTrans" cxnId="{19A55285-BE64-4AE9-8DD4-A39A30EABA0D}">
      <dgm:prSet/>
      <dgm:spPr/>
      <dgm:t>
        <a:bodyPr/>
        <a:lstStyle/>
        <a:p>
          <a:endParaRPr lang="zh-CN" altLang="en-US"/>
        </a:p>
      </dgm:t>
    </dgm:pt>
    <dgm:pt modelId="{CF24C720-888E-4407-9CC4-FB106F498415}">
      <dgm:prSet phldrT="[文本]"/>
      <dgm:spPr/>
      <dgm:t>
        <a:bodyPr/>
        <a:lstStyle/>
        <a:p>
          <a:r>
            <a:rPr lang="zh-CN" altLang="en-US" b="1" dirty="0" smtClean="0"/>
            <a:t>检验假设</a:t>
          </a:r>
          <a:endParaRPr lang="en-US" altLang="zh-CN" b="1" dirty="0" smtClean="0"/>
        </a:p>
        <a:p>
          <a:r>
            <a:rPr lang="zh-CN" altLang="en-US" b="1" dirty="0" smtClean="0"/>
            <a:t>形成概念</a:t>
          </a:r>
        </a:p>
      </dgm:t>
    </dgm:pt>
    <dgm:pt modelId="{AE6449D0-7C4C-437E-8BAF-086733738C45}" type="parTrans" cxnId="{FE6A0E3E-C6B8-4996-91A7-E497A0AD4871}">
      <dgm:prSet/>
      <dgm:spPr/>
      <dgm:t>
        <a:bodyPr/>
        <a:lstStyle/>
        <a:p>
          <a:endParaRPr lang="zh-CN" altLang="en-US"/>
        </a:p>
      </dgm:t>
    </dgm:pt>
    <dgm:pt modelId="{B176FD1B-B4D4-4116-9282-4A3B3B605473}" type="sibTrans" cxnId="{FE6A0E3E-C6B8-4996-91A7-E497A0AD4871}">
      <dgm:prSet/>
      <dgm:spPr/>
      <dgm:t>
        <a:bodyPr/>
        <a:lstStyle/>
        <a:p>
          <a:endParaRPr lang="zh-CN" altLang="en-US"/>
        </a:p>
      </dgm:t>
    </dgm:pt>
    <dgm:pt modelId="{2EDF9130-CA9F-4D55-9608-0987A2305A1B}">
      <dgm:prSet phldrT="[文本]"/>
      <dgm:spPr/>
      <dgm:t>
        <a:bodyPr/>
        <a:lstStyle/>
        <a:p>
          <a:r>
            <a:rPr lang="zh-CN" altLang="en-US" b="1" dirty="0" smtClean="0"/>
            <a:t>应用概念</a:t>
          </a:r>
          <a:endParaRPr lang="en-US" altLang="zh-CN" b="1" dirty="0" smtClean="0"/>
        </a:p>
        <a:p>
          <a:r>
            <a:rPr lang="zh-CN" altLang="en-US" b="1" dirty="0" smtClean="0"/>
            <a:t>巩固理解</a:t>
          </a:r>
        </a:p>
      </dgm:t>
    </dgm:pt>
    <dgm:pt modelId="{FA4BB172-6E88-41DC-AD3F-C5FE1C70BBB3}" type="parTrans" cxnId="{72E35BD6-9C75-4B36-809E-491F52A183E7}">
      <dgm:prSet/>
      <dgm:spPr/>
      <dgm:t>
        <a:bodyPr/>
        <a:lstStyle/>
        <a:p>
          <a:endParaRPr lang="zh-CN" altLang="en-US"/>
        </a:p>
      </dgm:t>
    </dgm:pt>
    <dgm:pt modelId="{334E8D78-DE1F-438E-8E96-EA8FAEC7CDE1}" type="sibTrans" cxnId="{72E35BD6-9C75-4B36-809E-491F52A183E7}">
      <dgm:prSet/>
      <dgm:spPr/>
      <dgm:t>
        <a:bodyPr/>
        <a:lstStyle/>
        <a:p>
          <a:endParaRPr lang="zh-CN" altLang="en-US"/>
        </a:p>
      </dgm:t>
    </dgm:pt>
    <dgm:pt modelId="{59F33790-96FB-4567-8914-593B553C54D9}" type="pres">
      <dgm:prSet presAssocID="{1F9C2CB0-AF00-4C0C-9B41-184079A3C3C1}" presName="Name0" presStyleCnt="0">
        <dgm:presLayoutVars>
          <dgm:dir/>
          <dgm:resizeHandles val="exact"/>
        </dgm:presLayoutVars>
      </dgm:prSet>
      <dgm:spPr/>
    </dgm:pt>
    <dgm:pt modelId="{0B604F56-6EB3-4996-BDC3-D26B953C0C01}" type="pres">
      <dgm:prSet presAssocID="{723FBCE5-104D-42AF-A7A8-5B629A34DD15}" presName="node" presStyleLbl="node1" presStyleIdx="0" presStyleCnt="4">
        <dgm:presLayoutVars>
          <dgm:bulletEnabled val="1"/>
        </dgm:presLayoutVars>
      </dgm:prSet>
      <dgm:spPr/>
      <dgm:t>
        <a:bodyPr/>
        <a:lstStyle/>
        <a:p>
          <a:endParaRPr lang="zh-CN" altLang="en-US"/>
        </a:p>
      </dgm:t>
    </dgm:pt>
    <dgm:pt modelId="{C45E1578-96AA-40D7-B169-012E7043B112}" type="pres">
      <dgm:prSet presAssocID="{D17018D1-68C4-4394-9E5F-7299D272185F}" presName="sibTrans" presStyleLbl="sibTrans2D1" presStyleIdx="0" presStyleCnt="3"/>
      <dgm:spPr/>
      <dgm:t>
        <a:bodyPr/>
        <a:lstStyle/>
        <a:p>
          <a:endParaRPr lang="zh-CN" altLang="en-US"/>
        </a:p>
      </dgm:t>
    </dgm:pt>
    <dgm:pt modelId="{12E2D6CB-5498-4275-BB03-5EB2263FE337}" type="pres">
      <dgm:prSet presAssocID="{D17018D1-68C4-4394-9E5F-7299D272185F}" presName="connectorText" presStyleLbl="sibTrans2D1" presStyleIdx="0" presStyleCnt="3"/>
      <dgm:spPr/>
      <dgm:t>
        <a:bodyPr/>
        <a:lstStyle/>
        <a:p>
          <a:endParaRPr lang="zh-CN" altLang="en-US"/>
        </a:p>
      </dgm:t>
    </dgm:pt>
    <dgm:pt modelId="{D5E8D6F7-3ECD-48B3-AABD-183A987348DC}" type="pres">
      <dgm:prSet presAssocID="{8AF340B4-60F1-4041-964D-B0EE6709AAD8}" presName="node" presStyleLbl="node1" presStyleIdx="1" presStyleCnt="4">
        <dgm:presLayoutVars>
          <dgm:bulletEnabled val="1"/>
        </dgm:presLayoutVars>
      </dgm:prSet>
      <dgm:spPr/>
      <dgm:t>
        <a:bodyPr/>
        <a:lstStyle/>
        <a:p>
          <a:endParaRPr lang="zh-CN" altLang="en-US"/>
        </a:p>
      </dgm:t>
    </dgm:pt>
    <dgm:pt modelId="{263755B2-D5B1-4687-95F8-97B057453383}" type="pres">
      <dgm:prSet presAssocID="{DA996692-0A7D-4F48-9BFF-7EB9E40A1848}" presName="sibTrans" presStyleLbl="sibTrans2D1" presStyleIdx="1" presStyleCnt="3"/>
      <dgm:spPr/>
      <dgm:t>
        <a:bodyPr/>
        <a:lstStyle/>
        <a:p>
          <a:endParaRPr lang="zh-CN" altLang="en-US"/>
        </a:p>
      </dgm:t>
    </dgm:pt>
    <dgm:pt modelId="{F25FD724-980F-4288-B6E6-4507C80AA689}" type="pres">
      <dgm:prSet presAssocID="{DA996692-0A7D-4F48-9BFF-7EB9E40A1848}" presName="connectorText" presStyleLbl="sibTrans2D1" presStyleIdx="1" presStyleCnt="3"/>
      <dgm:spPr/>
      <dgm:t>
        <a:bodyPr/>
        <a:lstStyle/>
        <a:p>
          <a:endParaRPr lang="zh-CN" altLang="en-US"/>
        </a:p>
      </dgm:t>
    </dgm:pt>
    <dgm:pt modelId="{2B9CB7B7-8A2F-431F-AB45-E02FE0972F6C}" type="pres">
      <dgm:prSet presAssocID="{CF24C720-888E-4407-9CC4-FB106F498415}" presName="node" presStyleLbl="node1" presStyleIdx="2" presStyleCnt="4">
        <dgm:presLayoutVars>
          <dgm:bulletEnabled val="1"/>
        </dgm:presLayoutVars>
      </dgm:prSet>
      <dgm:spPr/>
      <dgm:t>
        <a:bodyPr/>
        <a:lstStyle/>
        <a:p>
          <a:endParaRPr lang="zh-CN" altLang="en-US"/>
        </a:p>
      </dgm:t>
    </dgm:pt>
    <dgm:pt modelId="{3520808D-3A1A-41C4-96DC-D6B5158C7AE0}" type="pres">
      <dgm:prSet presAssocID="{B176FD1B-B4D4-4116-9282-4A3B3B605473}" presName="sibTrans" presStyleLbl="sibTrans2D1" presStyleIdx="2" presStyleCnt="3"/>
      <dgm:spPr/>
      <dgm:t>
        <a:bodyPr/>
        <a:lstStyle/>
        <a:p>
          <a:endParaRPr lang="zh-CN" altLang="en-US"/>
        </a:p>
      </dgm:t>
    </dgm:pt>
    <dgm:pt modelId="{E48C16F0-08CC-44B0-9120-725E4AEFE87D}" type="pres">
      <dgm:prSet presAssocID="{B176FD1B-B4D4-4116-9282-4A3B3B605473}" presName="connectorText" presStyleLbl="sibTrans2D1" presStyleIdx="2" presStyleCnt="3"/>
      <dgm:spPr/>
      <dgm:t>
        <a:bodyPr/>
        <a:lstStyle/>
        <a:p>
          <a:endParaRPr lang="zh-CN" altLang="en-US"/>
        </a:p>
      </dgm:t>
    </dgm:pt>
    <dgm:pt modelId="{76F716ED-91A2-4E80-911B-5ED9D8BC74C1}" type="pres">
      <dgm:prSet presAssocID="{2EDF9130-CA9F-4D55-9608-0987A2305A1B}" presName="node" presStyleLbl="node1" presStyleIdx="3" presStyleCnt="4">
        <dgm:presLayoutVars>
          <dgm:bulletEnabled val="1"/>
        </dgm:presLayoutVars>
      </dgm:prSet>
      <dgm:spPr/>
      <dgm:t>
        <a:bodyPr/>
        <a:lstStyle/>
        <a:p>
          <a:endParaRPr lang="zh-CN" altLang="en-US"/>
        </a:p>
      </dgm:t>
    </dgm:pt>
  </dgm:ptLst>
  <dgm:cxnLst>
    <dgm:cxn modelId="{003FD8E2-B7BF-4467-861F-DC0DF57192BF}" type="presOf" srcId="{CF24C720-888E-4407-9CC4-FB106F498415}" destId="{2B9CB7B7-8A2F-431F-AB45-E02FE0972F6C}" srcOrd="0" destOrd="0" presId="urn:microsoft.com/office/officeart/2005/8/layout/process1"/>
    <dgm:cxn modelId="{B6415323-0D6D-4C2B-ABAC-19B58D18B0A7}" type="presOf" srcId="{B176FD1B-B4D4-4116-9282-4A3B3B605473}" destId="{E48C16F0-08CC-44B0-9120-725E4AEFE87D}" srcOrd="1" destOrd="0" presId="urn:microsoft.com/office/officeart/2005/8/layout/process1"/>
    <dgm:cxn modelId="{BFF916F2-1F09-4B88-831F-472C76CC8856}" type="presOf" srcId="{1F9C2CB0-AF00-4C0C-9B41-184079A3C3C1}" destId="{59F33790-96FB-4567-8914-593B553C54D9}" srcOrd="0" destOrd="0" presId="urn:microsoft.com/office/officeart/2005/8/layout/process1"/>
    <dgm:cxn modelId="{04B4C364-2272-409D-A278-0D8496E10621}" type="presOf" srcId="{723FBCE5-104D-42AF-A7A8-5B629A34DD15}" destId="{0B604F56-6EB3-4996-BDC3-D26B953C0C01}" srcOrd="0" destOrd="0" presId="urn:microsoft.com/office/officeart/2005/8/layout/process1"/>
    <dgm:cxn modelId="{4323F2CF-8357-409E-AA25-1EF0DFF5E2AB}" type="presOf" srcId="{DA996692-0A7D-4F48-9BFF-7EB9E40A1848}" destId="{F25FD724-980F-4288-B6E6-4507C80AA689}" srcOrd="1" destOrd="0" presId="urn:microsoft.com/office/officeart/2005/8/layout/process1"/>
    <dgm:cxn modelId="{FE6A0E3E-C6B8-4996-91A7-E497A0AD4871}" srcId="{1F9C2CB0-AF00-4C0C-9B41-184079A3C3C1}" destId="{CF24C720-888E-4407-9CC4-FB106F498415}" srcOrd="2" destOrd="0" parTransId="{AE6449D0-7C4C-437E-8BAF-086733738C45}" sibTransId="{B176FD1B-B4D4-4116-9282-4A3B3B605473}"/>
    <dgm:cxn modelId="{BD1CA6CC-9DE1-44B9-BC4B-D19EFB60B322}" type="presOf" srcId="{D17018D1-68C4-4394-9E5F-7299D272185F}" destId="{12E2D6CB-5498-4275-BB03-5EB2263FE337}" srcOrd="1" destOrd="0" presId="urn:microsoft.com/office/officeart/2005/8/layout/process1"/>
    <dgm:cxn modelId="{AB112B75-4F4D-4AFA-8C67-225DB74EB346}" type="presOf" srcId="{DA996692-0A7D-4F48-9BFF-7EB9E40A1848}" destId="{263755B2-D5B1-4687-95F8-97B057453383}" srcOrd="0" destOrd="0" presId="urn:microsoft.com/office/officeart/2005/8/layout/process1"/>
    <dgm:cxn modelId="{FA6E51F0-03D0-494D-B859-C08A4B3F520C}" type="presOf" srcId="{D17018D1-68C4-4394-9E5F-7299D272185F}" destId="{C45E1578-96AA-40D7-B169-012E7043B112}" srcOrd="0" destOrd="0" presId="urn:microsoft.com/office/officeart/2005/8/layout/process1"/>
    <dgm:cxn modelId="{C2608174-AF6E-445B-BD1A-7E81356322A9}" type="presOf" srcId="{2EDF9130-CA9F-4D55-9608-0987A2305A1B}" destId="{76F716ED-91A2-4E80-911B-5ED9D8BC74C1}" srcOrd="0" destOrd="0" presId="urn:microsoft.com/office/officeart/2005/8/layout/process1"/>
    <dgm:cxn modelId="{72E35BD6-9C75-4B36-809E-491F52A183E7}" srcId="{1F9C2CB0-AF00-4C0C-9B41-184079A3C3C1}" destId="{2EDF9130-CA9F-4D55-9608-0987A2305A1B}" srcOrd="3" destOrd="0" parTransId="{FA4BB172-6E88-41DC-AD3F-C5FE1C70BBB3}" sibTransId="{334E8D78-DE1F-438E-8E96-EA8FAEC7CDE1}"/>
    <dgm:cxn modelId="{C895A21D-B8D6-40DC-989B-DCF6DEC63077}" srcId="{1F9C2CB0-AF00-4C0C-9B41-184079A3C3C1}" destId="{723FBCE5-104D-42AF-A7A8-5B629A34DD15}" srcOrd="0" destOrd="0" parTransId="{ED90C9A3-495B-430C-AFF9-1B40AF5235DF}" sibTransId="{D17018D1-68C4-4394-9E5F-7299D272185F}"/>
    <dgm:cxn modelId="{31F4729B-80F6-4065-8FF2-A85B4F3F15BC}" type="presOf" srcId="{B176FD1B-B4D4-4116-9282-4A3B3B605473}" destId="{3520808D-3A1A-41C4-96DC-D6B5158C7AE0}" srcOrd="0" destOrd="0" presId="urn:microsoft.com/office/officeart/2005/8/layout/process1"/>
    <dgm:cxn modelId="{DBE09C5C-B430-4962-82D9-7E565BA78D19}" type="presOf" srcId="{8AF340B4-60F1-4041-964D-B0EE6709AAD8}" destId="{D5E8D6F7-3ECD-48B3-AABD-183A987348DC}" srcOrd="0" destOrd="0" presId="urn:microsoft.com/office/officeart/2005/8/layout/process1"/>
    <dgm:cxn modelId="{19A55285-BE64-4AE9-8DD4-A39A30EABA0D}" srcId="{1F9C2CB0-AF00-4C0C-9B41-184079A3C3C1}" destId="{8AF340B4-60F1-4041-964D-B0EE6709AAD8}" srcOrd="1" destOrd="0" parTransId="{7150664A-A3AC-4510-86F6-B38DF42EA88E}" sibTransId="{DA996692-0A7D-4F48-9BFF-7EB9E40A1848}"/>
    <dgm:cxn modelId="{C8598F2B-CEF7-41A8-8BCF-0A23D8576500}" type="presParOf" srcId="{59F33790-96FB-4567-8914-593B553C54D9}" destId="{0B604F56-6EB3-4996-BDC3-D26B953C0C01}" srcOrd="0" destOrd="0" presId="urn:microsoft.com/office/officeart/2005/8/layout/process1"/>
    <dgm:cxn modelId="{5FCEFAFE-2600-4996-8D48-C6A1CDF8D2DC}" type="presParOf" srcId="{59F33790-96FB-4567-8914-593B553C54D9}" destId="{C45E1578-96AA-40D7-B169-012E7043B112}" srcOrd="1" destOrd="0" presId="urn:microsoft.com/office/officeart/2005/8/layout/process1"/>
    <dgm:cxn modelId="{7E956320-290C-4164-86E5-0372DCE4C732}" type="presParOf" srcId="{C45E1578-96AA-40D7-B169-012E7043B112}" destId="{12E2D6CB-5498-4275-BB03-5EB2263FE337}" srcOrd="0" destOrd="0" presId="urn:microsoft.com/office/officeart/2005/8/layout/process1"/>
    <dgm:cxn modelId="{408DB5FB-311A-447B-AE86-FE70CDA4B1D7}" type="presParOf" srcId="{59F33790-96FB-4567-8914-593B553C54D9}" destId="{D5E8D6F7-3ECD-48B3-AABD-183A987348DC}" srcOrd="2" destOrd="0" presId="urn:microsoft.com/office/officeart/2005/8/layout/process1"/>
    <dgm:cxn modelId="{2E814D14-18BA-436A-88C3-B61E7E6C1A26}" type="presParOf" srcId="{59F33790-96FB-4567-8914-593B553C54D9}" destId="{263755B2-D5B1-4687-95F8-97B057453383}" srcOrd="3" destOrd="0" presId="urn:microsoft.com/office/officeart/2005/8/layout/process1"/>
    <dgm:cxn modelId="{3FEA9E2E-9352-4C2F-B02B-C3DA5530A4A2}" type="presParOf" srcId="{263755B2-D5B1-4687-95F8-97B057453383}" destId="{F25FD724-980F-4288-B6E6-4507C80AA689}" srcOrd="0" destOrd="0" presId="urn:microsoft.com/office/officeart/2005/8/layout/process1"/>
    <dgm:cxn modelId="{A87ED5B8-EB2F-401A-A489-2E67304E6C50}" type="presParOf" srcId="{59F33790-96FB-4567-8914-593B553C54D9}" destId="{2B9CB7B7-8A2F-431F-AB45-E02FE0972F6C}" srcOrd="4" destOrd="0" presId="urn:microsoft.com/office/officeart/2005/8/layout/process1"/>
    <dgm:cxn modelId="{7C2E6EDA-1AF4-42C9-AE38-312C04E65756}" type="presParOf" srcId="{59F33790-96FB-4567-8914-593B553C54D9}" destId="{3520808D-3A1A-41C4-96DC-D6B5158C7AE0}" srcOrd="5" destOrd="0" presId="urn:microsoft.com/office/officeart/2005/8/layout/process1"/>
    <dgm:cxn modelId="{DF7E4A4B-E756-4094-B02F-D8E55DF32EA0}" type="presParOf" srcId="{3520808D-3A1A-41C4-96DC-D6B5158C7AE0}" destId="{E48C16F0-08CC-44B0-9120-725E4AEFE87D}" srcOrd="0" destOrd="0" presId="urn:microsoft.com/office/officeart/2005/8/layout/process1"/>
    <dgm:cxn modelId="{5F66F9C6-69C4-4F2D-9E1F-3549183FD5B9}" type="presParOf" srcId="{59F33790-96FB-4567-8914-593B553C54D9}" destId="{76F716ED-91A2-4E80-911B-5ED9D8BC74C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9C2CB0-AF00-4C0C-9B41-184079A3C3C1}" type="doc">
      <dgm:prSet loTypeId="urn:microsoft.com/office/officeart/2005/8/layout/process1" loCatId="process" qsTypeId="urn:microsoft.com/office/officeart/2005/8/quickstyle/3d2" qsCatId="3D" csTypeId="urn:microsoft.com/office/officeart/2005/8/colors/accent2_3" csCatId="accent2" phldr="1"/>
      <dgm:spPr/>
    </dgm:pt>
    <dgm:pt modelId="{723FBCE5-104D-42AF-A7A8-5B629A34DD15}">
      <dgm:prSet phldrT="[文本]"/>
      <dgm:spPr/>
      <dgm:t>
        <a:bodyPr/>
        <a:lstStyle/>
        <a:p>
          <a:r>
            <a:rPr lang="zh-CN" altLang="en-US" b="1" dirty="0" smtClean="0"/>
            <a:t>情境导入</a:t>
          </a:r>
          <a:endParaRPr lang="en-US" altLang="zh-CN" b="1" dirty="0" smtClean="0"/>
        </a:p>
        <a:p>
          <a:r>
            <a:rPr lang="zh-CN" altLang="en-US" b="1" dirty="0" smtClean="0"/>
            <a:t>呈现问题</a:t>
          </a:r>
          <a:endParaRPr lang="en-US" altLang="zh-CN" b="1" dirty="0" smtClean="0"/>
        </a:p>
      </dgm:t>
    </dgm:pt>
    <dgm:pt modelId="{ED90C9A3-495B-430C-AFF9-1B40AF5235DF}" type="parTrans" cxnId="{C895A21D-B8D6-40DC-989B-DCF6DEC63077}">
      <dgm:prSet/>
      <dgm:spPr/>
      <dgm:t>
        <a:bodyPr/>
        <a:lstStyle/>
        <a:p>
          <a:endParaRPr lang="zh-CN" altLang="en-US"/>
        </a:p>
      </dgm:t>
    </dgm:pt>
    <dgm:pt modelId="{D17018D1-68C4-4394-9E5F-7299D272185F}" type="sibTrans" cxnId="{C895A21D-B8D6-40DC-989B-DCF6DEC63077}">
      <dgm:prSet/>
      <dgm:spPr/>
      <dgm:t>
        <a:bodyPr/>
        <a:lstStyle/>
        <a:p>
          <a:endParaRPr lang="zh-CN" altLang="en-US"/>
        </a:p>
      </dgm:t>
    </dgm:pt>
    <dgm:pt modelId="{8AF340B4-60F1-4041-964D-B0EE6709AAD8}">
      <dgm:prSet phldrT="[文本]"/>
      <dgm:spPr/>
      <dgm:t>
        <a:bodyPr/>
        <a:lstStyle/>
        <a:p>
          <a:r>
            <a:rPr lang="zh-CN" altLang="en-US" b="1" dirty="0" smtClean="0"/>
            <a:t>自主学习</a:t>
          </a:r>
          <a:endParaRPr lang="en-US" altLang="zh-CN" b="1" dirty="0" smtClean="0"/>
        </a:p>
        <a:p>
          <a:r>
            <a:rPr lang="zh-CN" altLang="en-US" b="1" dirty="0" smtClean="0"/>
            <a:t>探索规律</a:t>
          </a:r>
        </a:p>
      </dgm:t>
    </dgm:pt>
    <dgm:pt modelId="{7150664A-A3AC-4510-86F6-B38DF42EA88E}" type="parTrans" cxnId="{19A55285-BE64-4AE9-8DD4-A39A30EABA0D}">
      <dgm:prSet/>
      <dgm:spPr/>
      <dgm:t>
        <a:bodyPr/>
        <a:lstStyle/>
        <a:p>
          <a:endParaRPr lang="zh-CN" altLang="en-US"/>
        </a:p>
      </dgm:t>
    </dgm:pt>
    <dgm:pt modelId="{DA996692-0A7D-4F48-9BFF-7EB9E40A1848}" type="sibTrans" cxnId="{19A55285-BE64-4AE9-8DD4-A39A30EABA0D}">
      <dgm:prSet/>
      <dgm:spPr/>
      <dgm:t>
        <a:bodyPr/>
        <a:lstStyle/>
        <a:p>
          <a:endParaRPr lang="zh-CN" altLang="en-US"/>
        </a:p>
      </dgm:t>
    </dgm:pt>
    <dgm:pt modelId="{CF24C720-888E-4407-9CC4-FB106F498415}">
      <dgm:prSet phldrT="[文本]"/>
      <dgm:spPr/>
      <dgm:t>
        <a:bodyPr/>
        <a:lstStyle/>
        <a:p>
          <a:r>
            <a:rPr lang="zh-CN" altLang="en-US" b="1" dirty="0" smtClean="0"/>
            <a:t>协作讨论</a:t>
          </a:r>
          <a:endParaRPr lang="en-US" altLang="zh-CN" b="1" dirty="0" smtClean="0"/>
        </a:p>
        <a:p>
          <a:r>
            <a:rPr lang="zh-CN" altLang="en-US" b="1" dirty="0" smtClean="0"/>
            <a:t>提出规律</a:t>
          </a:r>
        </a:p>
      </dgm:t>
    </dgm:pt>
    <dgm:pt modelId="{AE6449D0-7C4C-437E-8BAF-086733738C45}" type="parTrans" cxnId="{FE6A0E3E-C6B8-4996-91A7-E497A0AD4871}">
      <dgm:prSet/>
      <dgm:spPr/>
      <dgm:t>
        <a:bodyPr/>
        <a:lstStyle/>
        <a:p>
          <a:endParaRPr lang="zh-CN" altLang="en-US"/>
        </a:p>
      </dgm:t>
    </dgm:pt>
    <dgm:pt modelId="{B176FD1B-B4D4-4116-9282-4A3B3B605473}" type="sibTrans" cxnId="{FE6A0E3E-C6B8-4996-91A7-E497A0AD4871}">
      <dgm:prSet/>
      <dgm:spPr/>
      <dgm:t>
        <a:bodyPr/>
        <a:lstStyle/>
        <a:p>
          <a:endParaRPr lang="zh-CN" altLang="en-US"/>
        </a:p>
      </dgm:t>
    </dgm:pt>
    <dgm:pt modelId="{2EDF9130-CA9F-4D55-9608-0987A2305A1B}">
      <dgm:prSet phldrT="[文本]"/>
      <dgm:spPr/>
      <dgm:t>
        <a:bodyPr/>
        <a:lstStyle/>
        <a:p>
          <a:r>
            <a:rPr lang="zh-CN" altLang="en-US" b="1" dirty="0" smtClean="0"/>
            <a:t>数学验证</a:t>
          </a:r>
          <a:endParaRPr lang="en-US" altLang="zh-CN" b="1" dirty="0" smtClean="0"/>
        </a:p>
        <a:p>
          <a:r>
            <a:rPr lang="zh-CN" altLang="en-US" b="1" dirty="0" smtClean="0"/>
            <a:t>获得规律</a:t>
          </a:r>
        </a:p>
      </dgm:t>
    </dgm:pt>
    <dgm:pt modelId="{FA4BB172-6E88-41DC-AD3F-C5FE1C70BBB3}" type="parTrans" cxnId="{72E35BD6-9C75-4B36-809E-491F52A183E7}">
      <dgm:prSet/>
      <dgm:spPr/>
      <dgm:t>
        <a:bodyPr/>
        <a:lstStyle/>
        <a:p>
          <a:endParaRPr lang="zh-CN" altLang="en-US"/>
        </a:p>
      </dgm:t>
    </dgm:pt>
    <dgm:pt modelId="{334E8D78-DE1F-438E-8E96-EA8FAEC7CDE1}" type="sibTrans" cxnId="{72E35BD6-9C75-4B36-809E-491F52A183E7}">
      <dgm:prSet/>
      <dgm:spPr/>
      <dgm:t>
        <a:bodyPr/>
        <a:lstStyle/>
        <a:p>
          <a:endParaRPr lang="zh-CN" altLang="en-US"/>
        </a:p>
      </dgm:t>
    </dgm:pt>
    <dgm:pt modelId="{61B4D697-FAE7-459A-AE46-ECC56F71671F}">
      <dgm:prSet phldrT="[文本]"/>
      <dgm:spPr/>
      <dgm:t>
        <a:bodyPr/>
        <a:lstStyle/>
        <a:p>
          <a:r>
            <a:rPr lang="zh-CN" altLang="en-US" b="1" dirty="0" smtClean="0"/>
            <a:t>迁移应用</a:t>
          </a:r>
          <a:endParaRPr lang="en-US" altLang="zh-CN" b="1" dirty="0" smtClean="0"/>
        </a:p>
        <a:p>
          <a:r>
            <a:rPr lang="zh-CN" altLang="en-US" b="1" dirty="0" smtClean="0"/>
            <a:t>巩固成果</a:t>
          </a:r>
        </a:p>
      </dgm:t>
    </dgm:pt>
    <dgm:pt modelId="{82732447-8866-41CB-A94E-F6552AE9D972}" type="parTrans" cxnId="{8DE39E52-EDBA-4D2F-B54A-FD7D5F15A303}">
      <dgm:prSet/>
      <dgm:spPr/>
      <dgm:t>
        <a:bodyPr/>
        <a:lstStyle/>
        <a:p>
          <a:endParaRPr lang="zh-CN" altLang="en-US"/>
        </a:p>
      </dgm:t>
    </dgm:pt>
    <dgm:pt modelId="{112A6F7C-C947-482C-A7B9-521553B37FCF}" type="sibTrans" cxnId="{8DE39E52-EDBA-4D2F-B54A-FD7D5F15A303}">
      <dgm:prSet/>
      <dgm:spPr/>
      <dgm:t>
        <a:bodyPr/>
        <a:lstStyle/>
        <a:p>
          <a:endParaRPr lang="zh-CN" altLang="en-US"/>
        </a:p>
      </dgm:t>
    </dgm:pt>
    <dgm:pt modelId="{59F33790-96FB-4567-8914-593B553C54D9}" type="pres">
      <dgm:prSet presAssocID="{1F9C2CB0-AF00-4C0C-9B41-184079A3C3C1}" presName="Name0" presStyleCnt="0">
        <dgm:presLayoutVars>
          <dgm:dir/>
          <dgm:resizeHandles val="exact"/>
        </dgm:presLayoutVars>
      </dgm:prSet>
      <dgm:spPr/>
    </dgm:pt>
    <dgm:pt modelId="{0B604F56-6EB3-4996-BDC3-D26B953C0C01}" type="pres">
      <dgm:prSet presAssocID="{723FBCE5-104D-42AF-A7A8-5B629A34DD15}" presName="node" presStyleLbl="node1" presStyleIdx="0" presStyleCnt="5">
        <dgm:presLayoutVars>
          <dgm:bulletEnabled val="1"/>
        </dgm:presLayoutVars>
      </dgm:prSet>
      <dgm:spPr/>
      <dgm:t>
        <a:bodyPr/>
        <a:lstStyle/>
        <a:p>
          <a:endParaRPr lang="zh-CN" altLang="en-US"/>
        </a:p>
      </dgm:t>
    </dgm:pt>
    <dgm:pt modelId="{C45E1578-96AA-40D7-B169-012E7043B112}" type="pres">
      <dgm:prSet presAssocID="{D17018D1-68C4-4394-9E5F-7299D272185F}" presName="sibTrans" presStyleLbl="sibTrans2D1" presStyleIdx="0" presStyleCnt="4"/>
      <dgm:spPr/>
      <dgm:t>
        <a:bodyPr/>
        <a:lstStyle/>
        <a:p>
          <a:endParaRPr lang="zh-CN" altLang="en-US"/>
        </a:p>
      </dgm:t>
    </dgm:pt>
    <dgm:pt modelId="{12E2D6CB-5498-4275-BB03-5EB2263FE337}" type="pres">
      <dgm:prSet presAssocID="{D17018D1-68C4-4394-9E5F-7299D272185F}" presName="connectorText" presStyleLbl="sibTrans2D1" presStyleIdx="0" presStyleCnt="4"/>
      <dgm:spPr/>
      <dgm:t>
        <a:bodyPr/>
        <a:lstStyle/>
        <a:p>
          <a:endParaRPr lang="zh-CN" altLang="en-US"/>
        </a:p>
      </dgm:t>
    </dgm:pt>
    <dgm:pt modelId="{D5E8D6F7-3ECD-48B3-AABD-183A987348DC}" type="pres">
      <dgm:prSet presAssocID="{8AF340B4-60F1-4041-964D-B0EE6709AAD8}" presName="node" presStyleLbl="node1" presStyleIdx="1" presStyleCnt="5">
        <dgm:presLayoutVars>
          <dgm:bulletEnabled val="1"/>
        </dgm:presLayoutVars>
      </dgm:prSet>
      <dgm:spPr/>
      <dgm:t>
        <a:bodyPr/>
        <a:lstStyle/>
        <a:p>
          <a:endParaRPr lang="zh-CN" altLang="en-US"/>
        </a:p>
      </dgm:t>
    </dgm:pt>
    <dgm:pt modelId="{263755B2-D5B1-4687-95F8-97B057453383}" type="pres">
      <dgm:prSet presAssocID="{DA996692-0A7D-4F48-9BFF-7EB9E40A1848}" presName="sibTrans" presStyleLbl="sibTrans2D1" presStyleIdx="1" presStyleCnt="4"/>
      <dgm:spPr/>
      <dgm:t>
        <a:bodyPr/>
        <a:lstStyle/>
        <a:p>
          <a:endParaRPr lang="zh-CN" altLang="en-US"/>
        </a:p>
      </dgm:t>
    </dgm:pt>
    <dgm:pt modelId="{F25FD724-980F-4288-B6E6-4507C80AA689}" type="pres">
      <dgm:prSet presAssocID="{DA996692-0A7D-4F48-9BFF-7EB9E40A1848}" presName="connectorText" presStyleLbl="sibTrans2D1" presStyleIdx="1" presStyleCnt="4"/>
      <dgm:spPr/>
      <dgm:t>
        <a:bodyPr/>
        <a:lstStyle/>
        <a:p>
          <a:endParaRPr lang="zh-CN" altLang="en-US"/>
        </a:p>
      </dgm:t>
    </dgm:pt>
    <dgm:pt modelId="{2B9CB7B7-8A2F-431F-AB45-E02FE0972F6C}" type="pres">
      <dgm:prSet presAssocID="{CF24C720-888E-4407-9CC4-FB106F498415}" presName="node" presStyleLbl="node1" presStyleIdx="2" presStyleCnt="5">
        <dgm:presLayoutVars>
          <dgm:bulletEnabled val="1"/>
        </dgm:presLayoutVars>
      </dgm:prSet>
      <dgm:spPr/>
      <dgm:t>
        <a:bodyPr/>
        <a:lstStyle/>
        <a:p>
          <a:endParaRPr lang="zh-CN" altLang="en-US"/>
        </a:p>
      </dgm:t>
    </dgm:pt>
    <dgm:pt modelId="{3520808D-3A1A-41C4-96DC-D6B5158C7AE0}" type="pres">
      <dgm:prSet presAssocID="{B176FD1B-B4D4-4116-9282-4A3B3B605473}" presName="sibTrans" presStyleLbl="sibTrans2D1" presStyleIdx="2" presStyleCnt="4"/>
      <dgm:spPr/>
      <dgm:t>
        <a:bodyPr/>
        <a:lstStyle/>
        <a:p>
          <a:endParaRPr lang="zh-CN" altLang="en-US"/>
        </a:p>
      </dgm:t>
    </dgm:pt>
    <dgm:pt modelId="{E48C16F0-08CC-44B0-9120-725E4AEFE87D}" type="pres">
      <dgm:prSet presAssocID="{B176FD1B-B4D4-4116-9282-4A3B3B605473}" presName="connectorText" presStyleLbl="sibTrans2D1" presStyleIdx="2" presStyleCnt="4"/>
      <dgm:spPr/>
      <dgm:t>
        <a:bodyPr/>
        <a:lstStyle/>
        <a:p>
          <a:endParaRPr lang="zh-CN" altLang="en-US"/>
        </a:p>
      </dgm:t>
    </dgm:pt>
    <dgm:pt modelId="{76F716ED-91A2-4E80-911B-5ED9D8BC74C1}" type="pres">
      <dgm:prSet presAssocID="{2EDF9130-CA9F-4D55-9608-0987A2305A1B}" presName="node" presStyleLbl="node1" presStyleIdx="3" presStyleCnt="5">
        <dgm:presLayoutVars>
          <dgm:bulletEnabled val="1"/>
        </dgm:presLayoutVars>
      </dgm:prSet>
      <dgm:spPr/>
      <dgm:t>
        <a:bodyPr/>
        <a:lstStyle/>
        <a:p>
          <a:endParaRPr lang="zh-CN" altLang="en-US"/>
        </a:p>
      </dgm:t>
    </dgm:pt>
    <dgm:pt modelId="{6C177115-AAD6-4477-B7C7-EB1FE6BDFB4A}" type="pres">
      <dgm:prSet presAssocID="{334E8D78-DE1F-438E-8E96-EA8FAEC7CDE1}" presName="sibTrans" presStyleLbl="sibTrans2D1" presStyleIdx="3" presStyleCnt="4"/>
      <dgm:spPr/>
      <dgm:t>
        <a:bodyPr/>
        <a:lstStyle/>
        <a:p>
          <a:endParaRPr lang="zh-CN" altLang="en-US"/>
        </a:p>
      </dgm:t>
    </dgm:pt>
    <dgm:pt modelId="{0087E277-23BF-4E8E-AC6C-A06E74378B52}" type="pres">
      <dgm:prSet presAssocID="{334E8D78-DE1F-438E-8E96-EA8FAEC7CDE1}" presName="connectorText" presStyleLbl="sibTrans2D1" presStyleIdx="3" presStyleCnt="4"/>
      <dgm:spPr/>
      <dgm:t>
        <a:bodyPr/>
        <a:lstStyle/>
        <a:p>
          <a:endParaRPr lang="zh-CN" altLang="en-US"/>
        </a:p>
      </dgm:t>
    </dgm:pt>
    <dgm:pt modelId="{917CD253-626F-49A4-87BE-729893ABA067}" type="pres">
      <dgm:prSet presAssocID="{61B4D697-FAE7-459A-AE46-ECC56F71671F}" presName="node" presStyleLbl="node1" presStyleIdx="4" presStyleCnt="5">
        <dgm:presLayoutVars>
          <dgm:bulletEnabled val="1"/>
        </dgm:presLayoutVars>
      </dgm:prSet>
      <dgm:spPr/>
      <dgm:t>
        <a:bodyPr/>
        <a:lstStyle/>
        <a:p>
          <a:endParaRPr lang="zh-CN" altLang="en-US"/>
        </a:p>
      </dgm:t>
    </dgm:pt>
  </dgm:ptLst>
  <dgm:cxnLst>
    <dgm:cxn modelId="{2E7E75E4-AAD1-41E9-BF12-BB8ECFAEBD40}" type="presOf" srcId="{DA996692-0A7D-4F48-9BFF-7EB9E40A1848}" destId="{F25FD724-980F-4288-B6E6-4507C80AA689}" srcOrd="1" destOrd="0" presId="urn:microsoft.com/office/officeart/2005/8/layout/process1"/>
    <dgm:cxn modelId="{9193C112-3241-4CD2-B885-5D03A395703E}" type="presOf" srcId="{723FBCE5-104D-42AF-A7A8-5B629A34DD15}" destId="{0B604F56-6EB3-4996-BDC3-D26B953C0C01}" srcOrd="0" destOrd="0" presId="urn:microsoft.com/office/officeart/2005/8/layout/process1"/>
    <dgm:cxn modelId="{9432438B-2322-4B8D-9BF9-90721543EF5E}" type="presOf" srcId="{1F9C2CB0-AF00-4C0C-9B41-184079A3C3C1}" destId="{59F33790-96FB-4567-8914-593B553C54D9}" srcOrd="0" destOrd="0" presId="urn:microsoft.com/office/officeart/2005/8/layout/process1"/>
    <dgm:cxn modelId="{42C31C4C-4EF9-4607-9FF2-814D7DBDC09F}" type="presOf" srcId="{DA996692-0A7D-4F48-9BFF-7EB9E40A1848}" destId="{263755B2-D5B1-4687-95F8-97B057453383}" srcOrd="0" destOrd="0" presId="urn:microsoft.com/office/officeart/2005/8/layout/process1"/>
    <dgm:cxn modelId="{FE6A0E3E-C6B8-4996-91A7-E497A0AD4871}" srcId="{1F9C2CB0-AF00-4C0C-9B41-184079A3C3C1}" destId="{CF24C720-888E-4407-9CC4-FB106F498415}" srcOrd="2" destOrd="0" parTransId="{AE6449D0-7C4C-437E-8BAF-086733738C45}" sibTransId="{B176FD1B-B4D4-4116-9282-4A3B3B605473}"/>
    <dgm:cxn modelId="{8DE39E52-EDBA-4D2F-B54A-FD7D5F15A303}" srcId="{1F9C2CB0-AF00-4C0C-9B41-184079A3C3C1}" destId="{61B4D697-FAE7-459A-AE46-ECC56F71671F}" srcOrd="4" destOrd="0" parTransId="{82732447-8866-41CB-A94E-F6552AE9D972}" sibTransId="{112A6F7C-C947-482C-A7B9-521553B37FCF}"/>
    <dgm:cxn modelId="{29A82965-04CC-48F8-A442-621B6B8CBA73}" type="presOf" srcId="{61B4D697-FAE7-459A-AE46-ECC56F71671F}" destId="{917CD253-626F-49A4-87BE-729893ABA067}" srcOrd="0" destOrd="0" presId="urn:microsoft.com/office/officeart/2005/8/layout/process1"/>
    <dgm:cxn modelId="{72AF3148-BBBA-4EB2-B49A-9C722D440C3C}" type="presOf" srcId="{2EDF9130-CA9F-4D55-9608-0987A2305A1B}" destId="{76F716ED-91A2-4E80-911B-5ED9D8BC74C1}" srcOrd="0" destOrd="0" presId="urn:microsoft.com/office/officeart/2005/8/layout/process1"/>
    <dgm:cxn modelId="{EC63E073-09E0-4138-BF78-6D6BF6E2DD2D}" type="presOf" srcId="{CF24C720-888E-4407-9CC4-FB106F498415}" destId="{2B9CB7B7-8A2F-431F-AB45-E02FE0972F6C}" srcOrd="0" destOrd="0" presId="urn:microsoft.com/office/officeart/2005/8/layout/process1"/>
    <dgm:cxn modelId="{1B12DF0D-A5C7-450D-BA4F-13D8669BC2A5}" type="presOf" srcId="{D17018D1-68C4-4394-9E5F-7299D272185F}" destId="{C45E1578-96AA-40D7-B169-012E7043B112}" srcOrd="0" destOrd="0" presId="urn:microsoft.com/office/officeart/2005/8/layout/process1"/>
    <dgm:cxn modelId="{B2056B61-A89F-47ED-8505-A8431ABCE634}" type="presOf" srcId="{334E8D78-DE1F-438E-8E96-EA8FAEC7CDE1}" destId="{0087E277-23BF-4E8E-AC6C-A06E74378B52}" srcOrd="1" destOrd="0" presId="urn:microsoft.com/office/officeart/2005/8/layout/process1"/>
    <dgm:cxn modelId="{72E35BD6-9C75-4B36-809E-491F52A183E7}" srcId="{1F9C2CB0-AF00-4C0C-9B41-184079A3C3C1}" destId="{2EDF9130-CA9F-4D55-9608-0987A2305A1B}" srcOrd="3" destOrd="0" parTransId="{FA4BB172-6E88-41DC-AD3F-C5FE1C70BBB3}" sibTransId="{334E8D78-DE1F-438E-8E96-EA8FAEC7CDE1}"/>
    <dgm:cxn modelId="{90889A81-D452-420D-A2BF-6C3DA43AD7EC}" type="presOf" srcId="{D17018D1-68C4-4394-9E5F-7299D272185F}" destId="{12E2D6CB-5498-4275-BB03-5EB2263FE337}" srcOrd="1" destOrd="0" presId="urn:microsoft.com/office/officeart/2005/8/layout/process1"/>
    <dgm:cxn modelId="{4BA779A4-35AA-481A-B989-18A8899B813D}" type="presOf" srcId="{334E8D78-DE1F-438E-8E96-EA8FAEC7CDE1}" destId="{6C177115-AAD6-4477-B7C7-EB1FE6BDFB4A}" srcOrd="0" destOrd="0" presId="urn:microsoft.com/office/officeart/2005/8/layout/process1"/>
    <dgm:cxn modelId="{C895A21D-B8D6-40DC-989B-DCF6DEC63077}" srcId="{1F9C2CB0-AF00-4C0C-9B41-184079A3C3C1}" destId="{723FBCE5-104D-42AF-A7A8-5B629A34DD15}" srcOrd="0" destOrd="0" parTransId="{ED90C9A3-495B-430C-AFF9-1B40AF5235DF}" sibTransId="{D17018D1-68C4-4394-9E5F-7299D272185F}"/>
    <dgm:cxn modelId="{42400D4B-58FE-414A-9567-91F126D94633}" type="presOf" srcId="{8AF340B4-60F1-4041-964D-B0EE6709AAD8}" destId="{D5E8D6F7-3ECD-48B3-AABD-183A987348DC}" srcOrd="0" destOrd="0" presId="urn:microsoft.com/office/officeart/2005/8/layout/process1"/>
    <dgm:cxn modelId="{19A55285-BE64-4AE9-8DD4-A39A30EABA0D}" srcId="{1F9C2CB0-AF00-4C0C-9B41-184079A3C3C1}" destId="{8AF340B4-60F1-4041-964D-B0EE6709AAD8}" srcOrd="1" destOrd="0" parTransId="{7150664A-A3AC-4510-86F6-B38DF42EA88E}" sibTransId="{DA996692-0A7D-4F48-9BFF-7EB9E40A1848}"/>
    <dgm:cxn modelId="{BEA57A9D-9D0E-438B-BAF2-7A4798F33BBE}" type="presOf" srcId="{B176FD1B-B4D4-4116-9282-4A3B3B605473}" destId="{E48C16F0-08CC-44B0-9120-725E4AEFE87D}" srcOrd="1" destOrd="0" presId="urn:microsoft.com/office/officeart/2005/8/layout/process1"/>
    <dgm:cxn modelId="{27FBE71B-E0B3-46FB-89B4-DE682D2B4DE4}" type="presOf" srcId="{B176FD1B-B4D4-4116-9282-4A3B3B605473}" destId="{3520808D-3A1A-41C4-96DC-D6B5158C7AE0}" srcOrd="0" destOrd="0" presId="urn:microsoft.com/office/officeart/2005/8/layout/process1"/>
    <dgm:cxn modelId="{DB0BC36B-D885-40B2-8C87-99FBD3F9FC00}" type="presParOf" srcId="{59F33790-96FB-4567-8914-593B553C54D9}" destId="{0B604F56-6EB3-4996-BDC3-D26B953C0C01}" srcOrd="0" destOrd="0" presId="urn:microsoft.com/office/officeart/2005/8/layout/process1"/>
    <dgm:cxn modelId="{62F45F8D-8404-4EF8-ADD1-58DEC5BCB531}" type="presParOf" srcId="{59F33790-96FB-4567-8914-593B553C54D9}" destId="{C45E1578-96AA-40D7-B169-012E7043B112}" srcOrd="1" destOrd="0" presId="urn:microsoft.com/office/officeart/2005/8/layout/process1"/>
    <dgm:cxn modelId="{8BCBA75B-66E6-4495-8C93-E892455B01AB}" type="presParOf" srcId="{C45E1578-96AA-40D7-B169-012E7043B112}" destId="{12E2D6CB-5498-4275-BB03-5EB2263FE337}" srcOrd="0" destOrd="0" presId="urn:microsoft.com/office/officeart/2005/8/layout/process1"/>
    <dgm:cxn modelId="{103CAFA7-E8FD-43A0-B992-C7EB7E54D93B}" type="presParOf" srcId="{59F33790-96FB-4567-8914-593B553C54D9}" destId="{D5E8D6F7-3ECD-48B3-AABD-183A987348DC}" srcOrd="2" destOrd="0" presId="urn:microsoft.com/office/officeart/2005/8/layout/process1"/>
    <dgm:cxn modelId="{7AD761A5-A054-4845-B6F3-9DD366EAE7F7}" type="presParOf" srcId="{59F33790-96FB-4567-8914-593B553C54D9}" destId="{263755B2-D5B1-4687-95F8-97B057453383}" srcOrd="3" destOrd="0" presId="urn:microsoft.com/office/officeart/2005/8/layout/process1"/>
    <dgm:cxn modelId="{7020FF2F-4761-4CC6-A5F1-10FDF4F5E299}" type="presParOf" srcId="{263755B2-D5B1-4687-95F8-97B057453383}" destId="{F25FD724-980F-4288-B6E6-4507C80AA689}" srcOrd="0" destOrd="0" presId="urn:microsoft.com/office/officeart/2005/8/layout/process1"/>
    <dgm:cxn modelId="{D7BBACB3-B58A-47D2-BF64-BD4FDF51532F}" type="presParOf" srcId="{59F33790-96FB-4567-8914-593B553C54D9}" destId="{2B9CB7B7-8A2F-431F-AB45-E02FE0972F6C}" srcOrd="4" destOrd="0" presId="urn:microsoft.com/office/officeart/2005/8/layout/process1"/>
    <dgm:cxn modelId="{9F2306F7-0256-4713-A1FB-C9BF1B50BB6A}" type="presParOf" srcId="{59F33790-96FB-4567-8914-593B553C54D9}" destId="{3520808D-3A1A-41C4-96DC-D6B5158C7AE0}" srcOrd="5" destOrd="0" presId="urn:microsoft.com/office/officeart/2005/8/layout/process1"/>
    <dgm:cxn modelId="{4EBBF7C4-6A40-4FCB-BD21-BCC2288DACEC}" type="presParOf" srcId="{3520808D-3A1A-41C4-96DC-D6B5158C7AE0}" destId="{E48C16F0-08CC-44B0-9120-725E4AEFE87D}" srcOrd="0" destOrd="0" presId="urn:microsoft.com/office/officeart/2005/8/layout/process1"/>
    <dgm:cxn modelId="{985E5068-9B00-4CFE-9027-6DBC49768935}" type="presParOf" srcId="{59F33790-96FB-4567-8914-593B553C54D9}" destId="{76F716ED-91A2-4E80-911B-5ED9D8BC74C1}" srcOrd="6" destOrd="0" presId="urn:microsoft.com/office/officeart/2005/8/layout/process1"/>
    <dgm:cxn modelId="{E984CC67-FF25-4141-8E5D-A468C01801E1}" type="presParOf" srcId="{59F33790-96FB-4567-8914-593B553C54D9}" destId="{6C177115-AAD6-4477-B7C7-EB1FE6BDFB4A}" srcOrd="7" destOrd="0" presId="urn:microsoft.com/office/officeart/2005/8/layout/process1"/>
    <dgm:cxn modelId="{2C68B104-1D86-40E1-B21C-3D79CDD0D05C}" type="presParOf" srcId="{6C177115-AAD6-4477-B7C7-EB1FE6BDFB4A}" destId="{0087E277-23BF-4E8E-AC6C-A06E74378B52}" srcOrd="0" destOrd="0" presId="urn:microsoft.com/office/officeart/2005/8/layout/process1"/>
    <dgm:cxn modelId="{61EA6564-81C8-48E2-879A-54790EE6297C}" type="presParOf" srcId="{59F33790-96FB-4567-8914-593B553C54D9}" destId="{917CD253-626F-49A4-87BE-729893ABA067}"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04F56-6EB3-4996-BDC3-D26B953C0C01}">
      <dsp:nvSpPr>
        <dsp:cNvPr id="0" name=""/>
        <dsp:cNvSpPr/>
      </dsp:nvSpPr>
      <dsp:spPr>
        <a:xfrm>
          <a:off x="3704" y="270185"/>
          <a:ext cx="1619662" cy="971797"/>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b="1" kern="1200" dirty="0" smtClean="0"/>
            <a:t>情境导入</a:t>
          </a:r>
          <a:endParaRPr lang="en-US" altLang="zh-CN" sz="2100" b="1" kern="1200" dirty="0" smtClean="0"/>
        </a:p>
        <a:p>
          <a:pPr lvl="0" algn="ctr" defTabSz="933450">
            <a:lnSpc>
              <a:spcPct val="90000"/>
            </a:lnSpc>
            <a:spcBef>
              <a:spcPct val="0"/>
            </a:spcBef>
            <a:spcAft>
              <a:spcPct val="35000"/>
            </a:spcAft>
          </a:pPr>
          <a:r>
            <a:rPr lang="zh-CN" altLang="en-US" sz="2100" b="1" kern="1200" dirty="0" smtClean="0"/>
            <a:t>呈现例子</a:t>
          </a:r>
          <a:endParaRPr lang="en-US" altLang="zh-CN" sz="2100" b="1" kern="1200" dirty="0" smtClean="0"/>
        </a:p>
      </dsp:txBody>
      <dsp:txXfrm>
        <a:off x="32167" y="298648"/>
        <a:ext cx="1562736" cy="914871"/>
      </dsp:txXfrm>
    </dsp:sp>
    <dsp:sp modelId="{C45E1578-96AA-40D7-B169-012E7043B112}">
      <dsp:nvSpPr>
        <dsp:cNvPr id="0" name=""/>
        <dsp:cNvSpPr/>
      </dsp:nvSpPr>
      <dsp:spPr>
        <a:xfrm>
          <a:off x="1785332" y="555245"/>
          <a:ext cx="343368" cy="401676"/>
        </a:xfrm>
        <a:prstGeom prst="rightArrow">
          <a:avLst>
            <a:gd name="adj1" fmla="val 60000"/>
            <a:gd name="adj2" fmla="val 50000"/>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1785332" y="635580"/>
        <a:ext cx="240358" cy="241006"/>
      </dsp:txXfrm>
    </dsp:sp>
    <dsp:sp modelId="{D5E8D6F7-3ECD-48B3-AABD-183A987348DC}">
      <dsp:nvSpPr>
        <dsp:cNvPr id="0" name=""/>
        <dsp:cNvSpPr/>
      </dsp:nvSpPr>
      <dsp:spPr>
        <a:xfrm>
          <a:off x="2271231" y="270185"/>
          <a:ext cx="1619662" cy="971797"/>
        </a:xfrm>
        <a:prstGeom prst="roundRect">
          <a:avLst>
            <a:gd name="adj" fmla="val 10000"/>
          </a:avLst>
        </a:prstGeom>
        <a:gradFill rotWithShape="0">
          <a:gsLst>
            <a:gs pos="0">
              <a:schemeClr val="accent2">
                <a:shade val="80000"/>
                <a:hueOff val="0"/>
                <a:satOff val="-9340"/>
                <a:lumOff val="10584"/>
                <a:alphaOff val="0"/>
                <a:shade val="51000"/>
                <a:satMod val="130000"/>
              </a:schemeClr>
            </a:gs>
            <a:gs pos="80000">
              <a:schemeClr val="accent2">
                <a:shade val="80000"/>
                <a:hueOff val="0"/>
                <a:satOff val="-9340"/>
                <a:lumOff val="10584"/>
                <a:alphaOff val="0"/>
                <a:shade val="93000"/>
                <a:satMod val="130000"/>
              </a:schemeClr>
            </a:gs>
            <a:gs pos="100000">
              <a:schemeClr val="accent2">
                <a:shade val="80000"/>
                <a:hueOff val="0"/>
                <a:satOff val="-9340"/>
                <a:lumOff val="105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b="1" kern="1200" dirty="0" smtClean="0"/>
            <a:t>思考探究</a:t>
          </a:r>
          <a:endParaRPr lang="en-US" altLang="zh-CN" sz="2100" b="1" kern="1200" dirty="0" smtClean="0"/>
        </a:p>
        <a:p>
          <a:pPr lvl="0" algn="ctr" defTabSz="933450">
            <a:lnSpc>
              <a:spcPct val="90000"/>
            </a:lnSpc>
            <a:spcBef>
              <a:spcPct val="0"/>
            </a:spcBef>
            <a:spcAft>
              <a:spcPct val="35000"/>
            </a:spcAft>
          </a:pPr>
          <a:r>
            <a:rPr lang="zh-CN" altLang="en-US" sz="2100" b="1" kern="1200" dirty="0" smtClean="0"/>
            <a:t>提出假设</a:t>
          </a:r>
        </a:p>
      </dsp:txBody>
      <dsp:txXfrm>
        <a:off x="2299694" y="298648"/>
        <a:ext cx="1562736" cy="914871"/>
      </dsp:txXfrm>
    </dsp:sp>
    <dsp:sp modelId="{263755B2-D5B1-4687-95F8-97B057453383}">
      <dsp:nvSpPr>
        <dsp:cNvPr id="0" name=""/>
        <dsp:cNvSpPr/>
      </dsp:nvSpPr>
      <dsp:spPr>
        <a:xfrm>
          <a:off x="4052859" y="555245"/>
          <a:ext cx="343368" cy="401676"/>
        </a:xfrm>
        <a:prstGeom prst="rightArrow">
          <a:avLst>
            <a:gd name="adj1" fmla="val 60000"/>
            <a:gd name="adj2" fmla="val 50000"/>
          </a:avLst>
        </a:prstGeom>
        <a:solidFill>
          <a:schemeClr val="accent2">
            <a:shade val="90000"/>
            <a:hueOff val="0"/>
            <a:satOff val="-13825"/>
            <a:lumOff val="1483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4052859" y="635580"/>
        <a:ext cx="240358" cy="241006"/>
      </dsp:txXfrm>
    </dsp:sp>
    <dsp:sp modelId="{2B9CB7B7-8A2F-431F-AB45-E02FE0972F6C}">
      <dsp:nvSpPr>
        <dsp:cNvPr id="0" name=""/>
        <dsp:cNvSpPr/>
      </dsp:nvSpPr>
      <dsp:spPr>
        <a:xfrm>
          <a:off x="4538758" y="270185"/>
          <a:ext cx="1619662" cy="971797"/>
        </a:xfrm>
        <a:prstGeom prst="roundRect">
          <a:avLst>
            <a:gd name="adj" fmla="val 10000"/>
          </a:avLst>
        </a:prstGeom>
        <a:gradFill rotWithShape="0">
          <a:gsLst>
            <a:gs pos="0">
              <a:schemeClr val="accent2">
                <a:shade val="80000"/>
                <a:hueOff val="0"/>
                <a:satOff val="-18679"/>
                <a:lumOff val="21168"/>
                <a:alphaOff val="0"/>
                <a:shade val="51000"/>
                <a:satMod val="130000"/>
              </a:schemeClr>
            </a:gs>
            <a:gs pos="80000">
              <a:schemeClr val="accent2">
                <a:shade val="80000"/>
                <a:hueOff val="0"/>
                <a:satOff val="-18679"/>
                <a:lumOff val="21168"/>
                <a:alphaOff val="0"/>
                <a:shade val="93000"/>
                <a:satMod val="130000"/>
              </a:schemeClr>
            </a:gs>
            <a:gs pos="100000">
              <a:schemeClr val="accent2">
                <a:shade val="80000"/>
                <a:hueOff val="0"/>
                <a:satOff val="-18679"/>
                <a:lumOff val="211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b="1" kern="1200" dirty="0" smtClean="0"/>
            <a:t>检验假设</a:t>
          </a:r>
          <a:endParaRPr lang="en-US" altLang="zh-CN" sz="2100" b="1" kern="1200" dirty="0" smtClean="0"/>
        </a:p>
        <a:p>
          <a:pPr lvl="0" algn="ctr" defTabSz="933450">
            <a:lnSpc>
              <a:spcPct val="90000"/>
            </a:lnSpc>
            <a:spcBef>
              <a:spcPct val="0"/>
            </a:spcBef>
            <a:spcAft>
              <a:spcPct val="35000"/>
            </a:spcAft>
          </a:pPr>
          <a:r>
            <a:rPr lang="zh-CN" altLang="en-US" sz="2100" b="1" kern="1200" dirty="0" smtClean="0"/>
            <a:t>形成概念</a:t>
          </a:r>
        </a:p>
      </dsp:txBody>
      <dsp:txXfrm>
        <a:off x="4567221" y="298648"/>
        <a:ext cx="1562736" cy="914871"/>
      </dsp:txXfrm>
    </dsp:sp>
    <dsp:sp modelId="{3520808D-3A1A-41C4-96DC-D6B5158C7AE0}">
      <dsp:nvSpPr>
        <dsp:cNvPr id="0" name=""/>
        <dsp:cNvSpPr/>
      </dsp:nvSpPr>
      <dsp:spPr>
        <a:xfrm>
          <a:off x="6320386" y="555245"/>
          <a:ext cx="343368" cy="401676"/>
        </a:xfrm>
        <a:prstGeom prst="rightArrow">
          <a:avLst>
            <a:gd name="adj1" fmla="val 60000"/>
            <a:gd name="adj2" fmla="val 50000"/>
          </a:avLst>
        </a:prstGeom>
        <a:solidFill>
          <a:schemeClr val="accent2">
            <a:shade val="90000"/>
            <a:hueOff val="0"/>
            <a:satOff val="-27650"/>
            <a:lumOff val="2966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6320386" y="635580"/>
        <a:ext cx="240358" cy="241006"/>
      </dsp:txXfrm>
    </dsp:sp>
    <dsp:sp modelId="{76F716ED-91A2-4E80-911B-5ED9D8BC74C1}">
      <dsp:nvSpPr>
        <dsp:cNvPr id="0" name=""/>
        <dsp:cNvSpPr/>
      </dsp:nvSpPr>
      <dsp:spPr>
        <a:xfrm>
          <a:off x="6806285" y="270185"/>
          <a:ext cx="1619662" cy="971797"/>
        </a:xfrm>
        <a:prstGeom prst="roundRect">
          <a:avLst>
            <a:gd name="adj" fmla="val 10000"/>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b="1" kern="1200" dirty="0" smtClean="0"/>
            <a:t>应用概念</a:t>
          </a:r>
          <a:endParaRPr lang="en-US" altLang="zh-CN" sz="2100" b="1" kern="1200" dirty="0" smtClean="0"/>
        </a:p>
        <a:p>
          <a:pPr lvl="0" algn="ctr" defTabSz="933450">
            <a:lnSpc>
              <a:spcPct val="90000"/>
            </a:lnSpc>
            <a:spcBef>
              <a:spcPct val="0"/>
            </a:spcBef>
            <a:spcAft>
              <a:spcPct val="35000"/>
            </a:spcAft>
          </a:pPr>
          <a:r>
            <a:rPr lang="zh-CN" altLang="en-US" sz="2100" b="1" kern="1200" dirty="0" smtClean="0"/>
            <a:t>巩固理解</a:t>
          </a:r>
        </a:p>
      </dsp:txBody>
      <dsp:txXfrm>
        <a:off x="6834748" y="298648"/>
        <a:ext cx="1562736" cy="914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04F56-6EB3-4996-BDC3-D26B953C0C01}">
      <dsp:nvSpPr>
        <dsp:cNvPr id="0" name=""/>
        <dsp:cNvSpPr/>
      </dsp:nvSpPr>
      <dsp:spPr>
        <a:xfrm>
          <a:off x="4116" y="141324"/>
          <a:ext cx="1275972" cy="837357"/>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情境导入</a:t>
          </a:r>
          <a:endParaRPr lang="en-US" altLang="zh-CN" sz="1800" b="1" kern="1200" dirty="0" smtClean="0"/>
        </a:p>
        <a:p>
          <a:pPr lvl="0" algn="ctr" defTabSz="800100">
            <a:lnSpc>
              <a:spcPct val="90000"/>
            </a:lnSpc>
            <a:spcBef>
              <a:spcPct val="0"/>
            </a:spcBef>
            <a:spcAft>
              <a:spcPct val="35000"/>
            </a:spcAft>
          </a:pPr>
          <a:r>
            <a:rPr lang="zh-CN" altLang="en-US" sz="1800" b="1" kern="1200" dirty="0" smtClean="0"/>
            <a:t>呈现问题</a:t>
          </a:r>
          <a:endParaRPr lang="en-US" altLang="zh-CN" sz="1800" b="1" kern="1200" dirty="0" smtClean="0"/>
        </a:p>
      </dsp:txBody>
      <dsp:txXfrm>
        <a:off x="28641" y="165849"/>
        <a:ext cx="1226922" cy="788307"/>
      </dsp:txXfrm>
    </dsp:sp>
    <dsp:sp modelId="{C45E1578-96AA-40D7-B169-012E7043B112}">
      <dsp:nvSpPr>
        <dsp:cNvPr id="0" name=""/>
        <dsp:cNvSpPr/>
      </dsp:nvSpPr>
      <dsp:spPr>
        <a:xfrm>
          <a:off x="1407686" y="401782"/>
          <a:ext cx="270506" cy="316441"/>
        </a:xfrm>
        <a:prstGeom prst="rightArrow">
          <a:avLst>
            <a:gd name="adj1" fmla="val 60000"/>
            <a:gd name="adj2" fmla="val 50000"/>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1407686" y="465070"/>
        <a:ext cx="189354" cy="189865"/>
      </dsp:txXfrm>
    </dsp:sp>
    <dsp:sp modelId="{D5E8D6F7-3ECD-48B3-AABD-183A987348DC}">
      <dsp:nvSpPr>
        <dsp:cNvPr id="0" name=""/>
        <dsp:cNvSpPr/>
      </dsp:nvSpPr>
      <dsp:spPr>
        <a:xfrm>
          <a:off x="1790477" y="141324"/>
          <a:ext cx="1275972" cy="837357"/>
        </a:xfrm>
        <a:prstGeom prst="roundRect">
          <a:avLst>
            <a:gd name="adj" fmla="val 10000"/>
          </a:avLst>
        </a:prstGeom>
        <a:gradFill rotWithShape="0">
          <a:gsLst>
            <a:gs pos="0">
              <a:schemeClr val="accent2">
                <a:shade val="80000"/>
                <a:hueOff val="0"/>
                <a:satOff val="-7005"/>
                <a:lumOff val="7938"/>
                <a:alphaOff val="0"/>
                <a:shade val="51000"/>
                <a:satMod val="130000"/>
              </a:schemeClr>
            </a:gs>
            <a:gs pos="80000">
              <a:schemeClr val="accent2">
                <a:shade val="80000"/>
                <a:hueOff val="0"/>
                <a:satOff val="-7005"/>
                <a:lumOff val="7938"/>
                <a:alphaOff val="0"/>
                <a:shade val="93000"/>
                <a:satMod val="130000"/>
              </a:schemeClr>
            </a:gs>
            <a:gs pos="100000">
              <a:schemeClr val="accent2">
                <a:shade val="80000"/>
                <a:hueOff val="0"/>
                <a:satOff val="-7005"/>
                <a:lumOff val="79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自主学习</a:t>
          </a:r>
          <a:endParaRPr lang="en-US" altLang="zh-CN" sz="1800" b="1" kern="1200" dirty="0" smtClean="0"/>
        </a:p>
        <a:p>
          <a:pPr lvl="0" algn="ctr" defTabSz="800100">
            <a:lnSpc>
              <a:spcPct val="90000"/>
            </a:lnSpc>
            <a:spcBef>
              <a:spcPct val="0"/>
            </a:spcBef>
            <a:spcAft>
              <a:spcPct val="35000"/>
            </a:spcAft>
          </a:pPr>
          <a:r>
            <a:rPr lang="zh-CN" altLang="en-US" sz="1800" b="1" kern="1200" dirty="0" smtClean="0"/>
            <a:t>探索规律</a:t>
          </a:r>
        </a:p>
      </dsp:txBody>
      <dsp:txXfrm>
        <a:off x="1815002" y="165849"/>
        <a:ext cx="1226922" cy="788307"/>
      </dsp:txXfrm>
    </dsp:sp>
    <dsp:sp modelId="{263755B2-D5B1-4687-95F8-97B057453383}">
      <dsp:nvSpPr>
        <dsp:cNvPr id="0" name=""/>
        <dsp:cNvSpPr/>
      </dsp:nvSpPr>
      <dsp:spPr>
        <a:xfrm>
          <a:off x="3194047" y="401782"/>
          <a:ext cx="270506" cy="316441"/>
        </a:xfrm>
        <a:prstGeom prst="rightArrow">
          <a:avLst>
            <a:gd name="adj1" fmla="val 60000"/>
            <a:gd name="adj2" fmla="val 50000"/>
          </a:avLst>
        </a:prstGeom>
        <a:solidFill>
          <a:schemeClr val="accent2">
            <a:shade val="90000"/>
            <a:hueOff val="0"/>
            <a:satOff val="-9217"/>
            <a:lumOff val="988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3194047" y="465070"/>
        <a:ext cx="189354" cy="189865"/>
      </dsp:txXfrm>
    </dsp:sp>
    <dsp:sp modelId="{2B9CB7B7-8A2F-431F-AB45-E02FE0972F6C}">
      <dsp:nvSpPr>
        <dsp:cNvPr id="0" name=""/>
        <dsp:cNvSpPr/>
      </dsp:nvSpPr>
      <dsp:spPr>
        <a:xfrm>
          <a:off x="3576839" y="141324"/>
          <a:ext cx="1275972" cy="837357"/>
        </a:xfrm>
        <a:prstGeom prst="roundRect">
          <a:avLst>
            <a:gd name="adj" fmla="val 10000"/>
          </a:avLst>
        </a:prstGeom>
        <a:gradFill rotWithShape="0">
          <a:gsLst>
            <a:gs pos="0">
              <a:schemeClr val="accent2">
                <a:shade val="80000"/>
                <a:hueOff val="0"/>
                <a:satOff val="-14010"/>
                <a:lumOff val="15876"/>
                <a:alphaOff val="0"/>
                <a:shade val="51000"/>
                <a:satMod val="130000"/>
              </a:schemeClr>
            </a:gs>
            <a:gs pos="80000">
              <a:schemeClr val="accent2">
                <a:shade val="80000"/>
                <a:hueOff val="0"/>
                <a:satOff val="-14010"/>
                <a:lumOff val="15876"/>
                <a:alphaOff val="0"/>
                <a:shade val="93000"/>
                <a:satMod val="130000"/>
              </a:schemeClr>
            </a:gs>
            <a:gs pos="100000">
              <a:schemeClr val="accent2">
                <a:shade val="80000"/>
                <a:hueOff val="0"/>
                <a:satOff val="-14010"/>
                <a:lumOff val="15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协作讨论</a:t>
          </a:r>
          <a:endParaRPr lang="en-US" altLang="zh-CN" sz="1800" b="1" kern="1200" dirty="0" smtClean="0"/>
        </a:p>
        <a:p>
          <a:pPr lvl="0" algn="ctr" defTabSz="800100">
            <a:lnSpc>
              <a:spcPct val="90000"/>
            </a:lnSpc>
            <a:spcBef>
              <a:spcPct val="0"/>
            </a:spcBef>
            <a:spcAft>
              <a:spcPct val="35000"/>
            </a:spcAft>
          </a:pPr>
          <a:r>
            <a:rPr lang="zh-CN" altLang="en-US" sz="1800" b="1" kern="1200" dirty="0" smtClean="0"/>
            <a:t>提出规律</a:t>
          </a:r>
        </a:p>
      </dsp:txBody>
      <dsp:txXfrm>
        <a:off x="3601364" y="165849"/>
        <a:ext cx="1226922" cy="788307"/>
      </dsp:txXfrm>
    </dsp:sp>
    <dsp:sp modelId="{3520808D-3A1A-41C4-96DC-D6B5158C7AE0}">
      <dsp:nvSpPr>
        <dsp:cNvPr id="0" name=""/>
        <dsp:cNvSpPr/>
      </dsp:nvSpPr>
      <dsp:spPr>
        <a:xfrm>
          <a:off x="4980409" y="401782"/>
          <a:ext cx="270506" cy="316441"/>
        </a:xfrm>
        <a:prstGeom prst="rightArrow">
          <a:avLst>
            <a:gd name="adj1" fmla="val 60000"/>
            <a:gd name="adj2" fmla="val 50000"/>
          </a:avLst>
        </a:prstGeom>
        <a:solidFill>
          <a:schemeClr val="accent2">
            <a:shade val="90000"/>
            <a:hueOff val="0"/>
            <a:satOff val="-18433"/>
            <a:lumOff val="1977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4980409" y="465070"/>
        <a:ext cx="189354" cy="189865"/>
      </dsp:txXfrm>
    </dsp:sp>
    <dsp:sp modelId="{76F716ED-91A2-4E80-911B-5ED9D8BC74C1}">
      <dsp:nvSpPr>
        <dsp:cNvPr id="0" name=""/>
        <dsp:cNvSpPr/>
      </dsp:nvSpPr>
      <dsp:spPr>
        <a:xfrm>
          <a:off x="5363201" y="141324"/>
          <a:ext cx="1275972" cy="837357"/>
        </a:xfrm>
        <a:prstGeom prst="roundRect">
          <a:avLst>
            <a:gd name="adj" fmla="val 10000"/>
          </a:avLst>
        </a:prstGeom>
        <a:gradFill rotWithShape="0">
          <a:gsLst>
            <a:gs pos="0">
              <a:schemeClr val="accent2">
                <a:shade val="80000"/>
                <a:hueOff val="0"/>
                <a:satOff val="-21014"/>
                <a:lumOff val="23814"/>
                <a:alphaOff val="0"/>
                <a:shade val="51000"/>
                <a:satMod val="130000"/>
              </a:schemeClr>
            </a:gs>
            <a:gs pos="80000">
              <a:schemeClr val="accent2">
                <a:shade val="80000"/>
                <a:hueOff val="0"/>
                <a:satOff val="-21014"/>
                <a:lumOff val="23814"/>
                <a:alphaOff val="0"/>
                <a:shade val="93000"/>
                <a:satMod val="130000"/>
              </a:schemeClr>
            </a:gs>
            <a:gs pos="100000">
              <a:schemeClr val="accent2">
                <a:shade val="80000"/>
                <a:hueOff val="0"/>
                <a:satOff val="-21014"/>
                <a:lumOff val="238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数学验证</a:t>
          </a:r>
          <a:endParaRPr lang="en-US" altLang="zh-CN" sz="1800" b="1" kern="1200" dirty="0" smtClean="0"/>
        </a:p>
        <a:p>
          <a:pPr lvl="0" algn="ctr" defTabSz="800100">
            <a:lnSpc>
              <a:spcPct val="90000"/>
            </a:lnSpc>
            <a:spcBef>
              <a:spcPct val="0"/>
            </a:spcBef>
            <a:spcAft>
              <a:spcPct val="35000"/>
            </a:spcAft>
          </a:pPr>
          <a:r>
            <a:rPr lang="zh-CN" altLang="en-US" sz="1800" b="1" kern="1200" dirty="0" smtClean="0"/>
            <a:t>获得规律</a:t>
          </a:r>
        </a:p>
      </dsp:txBody>
      <dsp:txXfrm>
        <a:off x="5387726" y="165849"/>
        <a:ext cx="1226922" cy="788307"/>
      </dsp:txXfrm>
    </dsp:sp>
    <dsp:sp modelId="{6C177115-AAD6-4477-B7C7-EB1FE6BDFB4A}">
      <dsp:nvSpPr>
        <dsp:cNvPr id="0" name=""/>
        <dsp:cNvSpPr/>
      </dsp:nvSpPr>
      <dsp:spPr>
        <a:xfrm>
          <a:off x="6766771" y="401782"/>
          <a:ext cx="270506" cy="316441"/>
        </a:xfrm>
        <a:prstGeom prst="rightArrow">
          <a:avLst>
            <a:gd name="adj1" fmla="val 60000"/>
            <a:gd name="adj2" fmla="val 50000"/>
          </a:avLst>
        </a:prstGeom>
        <a:solidFill>
          <a:schemeClr val="accent2">
            <a:shade val="90000"/>
            <a:hueOff val="0"/>
            <a:satOff val="-27650"/>
            <a:lumOff val="2966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6766771" y="465070"/>
        <a:ext cx="189354" cy="189865"/>
      </dsp:txXfrm>
    </dsp:sp>
    <dsp:sp modelId="{917CD253-626F-49A4-87BE-729893ABA067}">
      <dsp:nvSpPr>
        <dsp:cNvPr id="0" name=""/>
        <dsp:cNvSpPr/>
      </dsp:nvSpPr>
      <dsp:spPr>
        <a:xfrm>
          <a:off x="7149563" y="141324"/>
          <a:ext cx="1275972" cy="837357"/>
        </a:xfrm>
        <a:prstGeom prst="roundRect">
          <a:avLst>
            <a:gd name="adj" fmla="val 10000"/>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迁移应用</a:t>
          </a:r>
          <a:endParaRPr lang="en-US" altLang="zh-CN" sz="1800" b="1" kern="1200" dirty="0" smtClean="0"/>
        </a:p>
        <a:p>
          <a:pPr lvl="0" algn="ctr" defTabSz="800100">
            <a:lnSpc>
              <a:spcPct val="90000"/>
            </a:lnSpc>
            <a:spcBef>
              <a:spcPct val="0"/>
            </a:spcBef>
            <a:spcAft>
              <a:spcPct val="35000"/>
            </a:spcAft>
          </a:pPr>
          <a:r>
            <a:rPr lang="zh-CN" altLang="en-US" sz="1800" b="1" kern="1200" dirty="0" smtClean="0"/>
            <a:t>巩固成果</a:t>
          </a:r>
        </a:p>
      </dsp:txBody>
      <dsp:txXfrm>
        <a:off x="7174088" y="165849"/>
        <a:ext cx="1226922" cy="7883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CN"/>
          </a:p>
        </p:txBody>
      </p:sp>
      <p:sp>
        <p:nvSpPr>
          <p:cNvPr id="1116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CN"/>
          </a:p>
        </p:txBody>
      </p:sp>
      <p:sp>
        <p:nvSpPr>
          <p:cNvPr id="860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16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116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CN"/>
          </a:p>
        </p:txBody>
      </p:sp>
      <p:sp>
        <p:nvSpPr>
          <p:cNvPr id="1116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C021C42-9277-4C1E-9B0A-DBCDF3A25DE4}" type="slidenum">
              <a:rPr lang="en-US" altLang="zh-CN"/>
              <a:pPr>
                <a:defRPr/>
              </a:pPr>
              <a:t>‹#›</a:t>
            </a:fld>
            <a:endParaRPr lang="en-US" altLang="zh-CN"/>
          </a:p>
        </p:txBody>
      </p:sp>
    </p:spTree>
    <p:extLst>
      <p:ext uri="{BB962C8B-B14F-4D97-AF65-F5344CB8AC3E}">
        <p14:creationId xmlns:p14="http://schemas.microsoft.com/office/powerpoint/2010/main" val="11250879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tx1"/>
                </a:solidFill>
                <a:latin typeface="Arial" pitchFamily="34" charset="0"/>
                <a:ea typeface="宋体" pitchFamily="2" charset="-122"/>
              </a:defRPr>
            </a:lvl9pPr>
          </a:lstStyle>
          <a:p>
            <a:pPr eaLnBrk="1" hangingPunct="1"/>
            <a:fld id="{30E9E00F-99E7-4741-8A06-0271F650A095}" type="slidenum">
              <a:rPr lang="en-US" altLang="zh-CN" sz="1200" smtClean="0"/>
              <a:pPr eaLnBrk="1" hangingPunct="1"/>
              <a:t>1</a:t>
            </a:fld>
            <a:endParaRPr lang="en-US" altLang="zh-CN" sz="120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zh-CN" altLang="zh-CN"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a:ln/>
        </p:spPr>
      </p:sp>
      <p:sp>
        <p:nvSpPr>
          <p:cNvPr id="94211" name="备注占位符 2"/>
          <p:cNvSpPr>
            <a:spLocks noGrp="1"/>
          </p:cNvSpPr>
          <p:nvPr>
            <p:ph type="body" idx="1"/>
          </p:nvPr>
        </p:nvSpPr>
        <p:spPr>
          <a:noFill/>
        </p:spPr>
        <p:txBody>
          <a:bodyPr/>
          <a:lstStyle/>
          <a:p>
            <a:pPr eaLnBrk="1" hangingPunct="1"/>
            <a:endParaRPr lang="zh-CN" altLang="en-US" smtClean="0">
              <a:latin typeface="Arial" pitchFamily="34" charset="0"/>
            </a:endParaRPr>
          </a:p>
        </p:txBody>
      </p:sp>
      <p:sp>
        <p:nvSpPr>
          <p:cNvPr id="94212" name="灯片编号占位符 3"/>
          <p:cNvSpPr>
            <a:spLocks noGrp="1"/>
          </p:cNvSpPr>
          <p:nvPr>
            <p:ph type="sldNum" sz="quarter" idx="5"/>
          </p:nvPr>
        </p:nvSpPr>
        <p:spPr>
          <a:noFill/>
        </p:spPr>
        <p:txBody>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tx1"/>
                </a:solidFill>
                <a:latin typeface="Arial" pitchFamily="34" charset="0"/>
                <a:ea typeface="宋体" pitchFamily="2" charset="-122"/>
              </a:defRPr>
            </a:lvl9pPr>
          </a:lstStyle>
          <a:p>
            <a:pPr eaLnBrk="1" hangingPunct="1"/>
            <a:fld id="{7E8D17A0-FF60-4885-94C5-682604BFFD41}" type="slidenum">
              <a:rPr lang="en-US" altLang="zh-CN" sz="1200" smtClean="0"/>
              <a:pPr eaLnBrk="1" hangingPunct="1"/>
              <a:t>4</a:t>
            </a:fld>
            <a:endParaRPr lang="en-US" altLang="zh-CN"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1" noRot="1" noChangeAspect="1" noTextEdit="1"/>
          </p:cNvSpPr>
          <p:nvPr>
            <p:ph type="sldImg"/>
          </p:nvPr>
        </p:nvSpPr>
        <p:spPr>
          <a:ln/>
        </p:spPr>
      </p:sp>
      <p:sp>
        <p:nvSpPr>
          <p:cNvPr id="9523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itchFamily="34" charset="0"/>
            </a:endParaRPr>
          </a:p>
        </p:txBody>
      </p:sp>
      <p:sp>
        <p:nvSpPr>
          <p:cNvPr id="95236" name="灯片编号占位符 3"/>
          <p:cNvSpPr>
            <a:spLocks noGrp="1"/>
          </p:cNvSpPr>
          <p:nvPr>
            <p:ph type="sldNum" sz="quarter" idx="5"/>
          </p:nvPr>
        </p:nvSpPr>
        <p:spPr>
          <a:noFill/>
        </p:spPr>
        <p:txBody>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tx1"/>
                </a:solidFill>
                <a:latin typeface="Arial" pitchFamily="34" charset="0"/>
                <a:ea typeface="宋体" pitchFamily="2" charset="-122"/>
              </a:defRPr>
            </a:lvl9pPr>
          </a:lstStyle>
          <a:p>
            <a:pPr eaLnBrk="1" hangingPunct="1"/>
            <a:fld id="{6BCCA345-9F5E-4FF6-A940-DCC9D8D23D99}" type="slidenum">
              <a:rPr lang="zh-CN" altLang="en-US" sz="1200" smtClean="0"/>
              <a:pPr eaLnBrk="1" hangingPunct="1"/>
              <a:t>7</a:t>
            </a:fld>
            <a:endParaRPr lang="zh-CN"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a:ln/>
        </p:spPr>
      </p:sp>
      <p:sp>
        <p:nvSpPr>
          <p:cNvPr id="97283" name="备注占位符 2"/>
          <p:cNvSpPr>
            <a:spLocks noGrp="1"/>
          </p:cNvSpPr>
          <p:nvPr>
            <p:ph type="body" idx="1"/>
          </p:nvPr>
        </p:nvSpPr>
        <p:spPr>
          <a:noFill/>
        </p:spPr>
        <p:txBody>
          <a:bodyPr/>
          <a:lstStyle/>
          <a:p>
            <a:r>
              <a:rPr lang="zh-CN" altLang="en-US" smtClean="0">
                <a:latin typeface="Arial" pitchFamily="34" charset="0"/>
              </a:rPr>
              <a:t>概念具有名称、属性、例证、定义四个要素</a:t>
            </a:r>
          </a:p>
        </p:txBody>
      </p:sp>
      <p:sp>
        <p:nvSpPr>
          <p:cNvPr id="97284" name="灯片编号占位符 3"/>
          <p:cNvSpPr>
            <a:spLocks noGrp="1"/>
          </p:cNvSpPr>
          <p:nvPr>
            <p:ph type="sldNum" sz="quarter" idx="5"/>
          </p:nvPr>
        </p:nvSpPr>
        <p:spPr>
          <a:noFill/>
        </p:spPr>
        <p:txBody>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tx1"/>
                </a:solidFill>
                <a:latin typeface="Arial" pitchFamily="34" charset="0"/>
                <a:ea typeface="宋体" pitchFamily="2" charset="-122"/>
              </a:defRPr>
            </a:lvl9pPr>
          </a:lstStyle>
          <a:p>
            <a:pPr eaLnBrk="1" hangingPunct="1"/>
            <a:fld id="{ACBA2309-E729-48F8-B54E-DF086DC09DD6}" type="slidenum">
              <a:rPr lang="zh-CN" altLang="en-US" sz="1200" smtClean="0"/>
              <a:pPr eaLnBrk="1" hangingPunct="1"/>
              <a:t>25</a:t>
            </a:fld>
            <a:endParaRPr lang="zh-CN"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10.bin"/></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1.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11.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22066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pic>
        <p:nvPicPr>
          <p:cNvPr id="4" name="Picture 13" descr="image002"/>
          <p:cNvPicPr>
            <a:picLocks noChangeAspect="1" noChangeArrowheads="1"/>
          </p:cNvPicPr>
          <p:nvPr userDrawn="1"/>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4158" y="3573016"/>
            <a:ext cx="3600450" cy="3600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对象 1"/>
          <p:cNvGraphicFramePr>
            <a:graphicFrameLocks noChangeAspect="1"/>
          </p:cNvGraphicFramePr>
          <p:nvPr userDrawn="1"/>
        </p:nvGraphicFramePr>
        <p:xfrm>
          <a:off x="152400" y="260350"/>
          <a:ext cx="8839200" cy="762000"/>
        </p:xfrm>
        <a:graphic>
          <a:graphicData uri="http://schemas.openxmlformats.org/presentationml/2006/ole">
            <mc:AlternateContent xmlns:mc="http://schemas.openxmlformats.org/markup-compatibility/2006">
              <mc:Choice xmlns:v="urn:schemas-microsoft-com:vml" Requires="v">
                <p:oleObj spid="_x0000_s118809" name="Image" r:id="rId4" imgW="22857143" imgH="2819048" progId="Photoshop.Image.7">
                  <p:embed/>
                </p:oleObj>
              </mc:Choice>
              <mc:Fallback>
                <p:oleObj name="Image" r:id="rId4" imgW="22857143" imgH="2819048"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6035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2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875463" y="273050"/>
            <a:ext cx="20891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A2C36360-3E23-44A4-9FD8-AB178235FF1E}" type="datetime2">
              <a:rPr lang="zh-CN" altLang="en-US"/>
              <a:pPr>
                <a:defRPr/>
              </a:pPr>
              <a:t>2015年5月24日</a:t>
            </a:fld>
            <a:endParaRPr lang="en-US" altLang="zh-CN"/>
          </a:p>
        </p:txBody>
      </p:sp>
      <p:sp>
        <p:nvSpPr>
          <p:cNvPr id="8" name="灯片编号占位符 5"/>
          <p:cNvSpPr>
            <a:spLocks noGrp="1"/>
          </p:cNvSpPr>
          <p:nvPr>
            <p:ph type="sldNum" sz="quarter" idx="11"/>
          </p:nvPr>
        </p:nvSpPr>
        <p:spPr>
          <a:xfrm>
            <a:off x="6553200" y="6248400"/>
            <a:ext cx="2133600" cy="476250"/>
          </a:xfrm>
          <a:prstGeom prst="rect">
            <a:avLst/>
          </a:prstGeom>
        </p:spPr>
        <p:txBody>
          <a:bodyPr/>
          <a:lstStyle>
            <a:lvl1pPr>
              <a:defRPr>
                <a:latin typeface="Arial" charset="0"/>
              </a:defRPr>
            </a:lvl1pPr>
          </a:lstStyle>
          <a:p>
            <a:pPr>
              <a:defRPr/>
            </a:pPr>
            <a:fld id="{38140484-A407-4166-A39F-F2FFC597CB19}" type="slidenum">
              <a:rPr lang="en-US" altLang="zh-CN"/>
              <a:pPr>
                <a:defRPr/>
              </a:pPr>
              <a:t>‹#›</a:t>
            </a:fld>
            <a:endParaRPr lang="en-US" altLang="zh-CN"/>
          </a:p>
        </p:txBody>
      </p:sp>
    </p:spTree>
    <p:extLst>
      <p:ext uri="{BB962C8B-B14F-4D97-AF65-F5344CB8AC3E}">
        <p14:creationId xmlns:p14="http://schemas.microsoft.com/office/powerpoint/2010/main" val="2386410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pic>
        <p:nvPicPr>
          <p:cNvPr id="4" name="Picture 13" descr="image002"/>
          <p:cNvPicPr>
            <a:picLocks noChangeAspect="1" noChangeArrowheads="1"/>
          </p:cNvPicPr>
          <p:nvPr userDrawn="1"/>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4158" y="3573016"/>
            <a:ext cx="3600450" cy="3600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对象 1"/>
          <p:cNvGraphicFramePr>
            <a:graphicFrameLocks noChangeAspect="1"/>
          </p:cNvGraphicFramePr>
          <p:nvPr userDrawn="1"/>
        </p:nvGraphicFramePr>
        <p:xfrm>
          <a:off x="152400" y="260350"/>
          <a:ext cx="8839200" cy="762000"/>
        </p:xfrm>
        <a:graphic>
          <a:graphicData uri="http://schemas.openxmlformats.org/presentationml/2006/ole">
            <mc:AlternateContent xmlns:mc="http://schemas.openxmlformats.org/markup-compatibility/2006">
              <mc:Choice xmlns:v="urn:schemas-microsoft-com:vml" Requires="v">
                <p:oleObj spid="_x0000_s119833" name="Image" r:id="rId4" imgW="22857143" imgH="2819048" progId="Photoshop.Image.7">
                  <p:embed/>
                </p:oleObj>
              </mc:Choice>
              <mc:Fallback>
                <p:oleObj name="Image" r:id="rId4" imgW="22857143" imgH="2819048"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6035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2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875463" y="273050"/>
            <a:ext cx="20891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竖排标题 1"/>
          <p:cNvSpPr>
            <a:spLocks noGrp="1"/>
          </p:cNvSpPr>
          <p:nvPr>
            <p:ph type="title" orient="vert"/>
          </p:nvPr>
        </p:nvSpPr>
        <p:spPr>
          <a:xfrm>
            <a:off x="6677025" y="981075"/>
            <a:ext cx="2071688" cy="50736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81075"/>
            <a:ext cx="6067425" cy="50736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E5B66A0C-9785-463B-BA79-A64BBF2E6D9A}" type="datetime2">
              <a:rPr lang="zh-CN" altLang="en-US"/>
              <a:pPr>
                <a:defRPr/>
              </a:pPr>
              <a:t>2015年5月24日</a:t>
            </a:fld>
            <a:endParaRPr lang="en-US" altLang="zh-CN"/>
          </a:p>
        </p:txBody>
      </p:sp>
      <p:sp>
        <p:nvSpPr>
          <p:cNvPr id="8" name="灯片编号占位符 5"/>
          <p:cNvSpPr>
            <a:spLocks noGrp="1"/>
          </p:cNvSpPr>
          <p:nvPr>
            <p:ph type="sldNum" sz="quarter" idx="11"/>
          </p:nvPr>
        </p:nvSpPr>
        <p:spPr>
          <a:xfrm>
            <a:off x="6553200" y="6248400"/>
            <a:ext cx="2133600" cy="476250"/>
          </a:xfrm>
          <a:prstGeom prst="rect">
            <a:avLst/>
          </a:prstGeom>
        </p:spPr>
        <p:txBody>
          <a:bodyPr/>
          <a:lstStyle>
            <a:lvl1pPr>
              <a:defRPr>
                <a:latin typeface="Arial" charset="0"/>
              </a:defRPr>
            </a:lvl1pPr>
          </a:lstStyle>
          <a:p>
            <a:pPr>
              <a:defRPr/>
            </a:pPr>
            <a:fld id="{F57711D3-A345-4609-8D6C-0E78A63C2354}" type="slidenum">
              <a:rPr lang="en-US" altLang="zh-CN"/>
              <a:pPr>
                <a:defRPr/>
              </a:pPr>
              <a:t>‹#›</a:t>
            </a:fld>
            <a:endParaRPr lang="en-US" altLang="zh-CN"/>
          </a:p>
        </p:txBody>
      </p:sp>
    </p:spTree>
    <p:extLst>
      <p:ext uri="{BB962C8B-B14F-4D97-AF65-F5344CB8AC3E}">
        <p14:creationId xmlns:p14="http://schemas.microsoft.com/office/powerpoint/2010/main" val="2588533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21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pic>
        <p:nvPicPr>
          <p:cNvPr id="4" name="Picture 13" descr="image002"/>
          <p:cNvPicPr>
            <a:picLocks noChangeAspect="1" noChangeArrowheads="1"/>
          </p:cNvPicPr>
          <p:nvPr userDrawn="1"/>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234" y="3645024"/>
            <a:ext cx="3600450" cy="3600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对象 1"/>
          <p:cNvGraphicFramePr>
            <a:graphicFrameLocks noChangeAspect="1"/>
          </p:cNvGraphicFramePr>
          <p:nvPr userDrawn="1"/>
        </p:nvGraphicFramePr>
        <p:xfrm>
          <a:off x="152400" y="44450"/>
          <a:ext cx="6940550" cy="762000"/>
        </p:xfrm>
        <a:graphic>
          <a:graphicData uri="http://schemas.openxmlformats.org/presentationml/2006/ole">
            <mc:AlternateContent xmlns:mc="http://schemas.openxmlformats.org/markup-compatibility/2006">
              <mc:Choice xmlns:v="urn:schemas-microsoft-com:vml" Requires="v">
                <p:oleObj spid="_x0000_s110617" name="Image" r:id="rId4" imgW="22857143" imgH="2819048" progId="Photoshop.Image.7">
                  <p:embed/>
                </p:oleObj>
              </mc:Choice>
              <mc:Fallback>
                <p:oleObj name="Image" r:id="rId4" imgW="22857143" imgH="2819048"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4450"/>
                        <a:ext cx="6940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2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596188" y="44450"/>
            <a:ext cx="1512887"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755650" y="115889"/>
            <a:ext cx="6119813" cy="720824"/>
          </a:xfrm>
        </p:spPr>
        <p:txBody>
          <a:bodyPr/>
          <a:lstStyle>
            <a:lvl1pPr>
              <a:defRPr sz="36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250660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4" name="Picture 13" descr="image002"/>
          <p:cNvPicPr>
            <a:picLocks noChangeAspect="1" noChangeArrowheads="1"/>
          </p:cNvPicPr>
          <p:nvPr userDrawn="1"/>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2160" y="3645024"/>
            <a:ext cx="3600450" cy="3600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对象 1"/>
          <p:cNvGraphicFramePr>
            <a:graphicFrameLocks noChangeAspect="1"/>
          </p:cNvGraphicFramePr>
          <p:nvPr userDrawn="1"/>
        </p:nvGraphicFramePr>
        <p:xfrm>
          <a:off x="152400" y="260350"/>
          <a:ext cx="6580188" cy="762000"/>
        </p:xfrm>
        <a:graphic>
          <a:graphicData uri="http://schemas.openxmlformats.org/presentationml/2006/ole">
            <mc:AlternateContent xmlns:mc="http://schemas.openxmlformats.org/markup-compatibility/2006">
              <mc:Choice xmlns:v="urn:schemas-microsoft-com:vml" Requires="v">
                <p:oleObj spid="_x0000_s111641" name="Image" r:id="rId4" imgW="22857143" imgH="2819048" progId="Photoshop.Image.7">
                  <p:embed/>
                </p:oleObj>
              </mc:Choice>
              <mc:Fallback>
                <p:oleObj name="Image" r:id="rId4" imgW="22857143" imgH="2819048"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60350"/>
                        <a:ext cx="6580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2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235825" y="273050"/>
            <a:ext cx="172878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7" name="日期占位符 3"/>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C4CD80AD-BC8B-4527-9236-79CFCCAFA69D}" type="datetime2">
              <a:rPr lang="zh-CN" altLang="en-US"/>
              <a:pPr>
                <a:defRPr/>
              </a:pPr>
              <a:t>2015年5月24日</a:t>
            </a:fld>
            <a:endParaRPr lang="en-US" altLang="zh-CN"/>
          </a:p>
        </p:txBody>
      </p:sp>
      <p:sp>
        <p:nvSpPr>
          <p:cNvPr id="8" name="灯片编号占位符 5"/>
          <p:cNvSpPr>
            <a:spLocks noGrp="1"/>
          </p:cNvSpPr>
          <p:nvPr>
            <p:ph type="sldNum" sz="quarter" idx="11"/>
          </p:nvPr>
        </p:nvSpPr>
        <p:spPr>
          <a:xfrm>
            <a:off x="6553200" y="6248400"/>
            <a:ext cx="2133600" cy="476250"/>
          </a:xfrm>
          <a:prstGeom prst="rect">
            <a:avLst/>
          </a:prstGeom>
        </p:spPr>
        <p:txBody>
          <a:bodyPr/>
          <a:lstStyle>
            <a:lvl1pPr>
              <a:defRPr>
                <a:latin typeface="Arial" charset="0"/>
              </a:defRPr>
            </a:lvl1pPr>
          </a:lstStyle>
          <a:p>
            <a:pPr>
              <a:defRPr/>
            </a:pPr>
            <a:fld id="{3D63F306-B84D-4DAE-A878-34180A4FC150}" type="slidenum">
              <a:rPr lang="en-US" altLang="zh-CN"/>
              <a:pPr>
                <a:defRPr/>
              </a:pPr>
              <a:t>‹#›</a:t>
            </a:fld>
            <a:endParaRPr lang="en-US" altLang="zh-CN"/>
          </a:p>
        </p:txBody>
      </p:sp>
    </p:spTree>
    <p:extLst>
      <p:ext uri="{BB962C8B-B14F-4D97-AF65-F5344CB8AC3E}">
        <p14:creationId xmlns:p14="http://schemas.microsoft.com/office/powerpoint/2010/main" val="1541891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pic>
        <p:nvPicPr>
          <p:cNvPr id="5" name="Picture 13" descr="image002"/>
          <p:cNvPicPr>
            <a:picLocks noChangeAspect="1" noChangeArrowheads="1"/>
          </p:cNvPicPr>
          <p:nvPr userDrawn="1"/>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9813" y="3645024"/>
            <a:ext cx="3600450" cy="3600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对象 1"/>
          <p:cNvGraphicFramePr>
            <a:graphicFrameLocks noChangeAspect="1"/>
          </p:cNvGraphicFramePr>
          <p:nvPr userDrawn="1"/>
        </p:nvGraphicFramePr>
        <p:xfrm>
          <a:off x="152400" y="260350"/>
          <a:ext cx="8839200" cy="762000"/>
        </p:xfrm>
        <a:graphic>
          <a:graphicData uri="http://schemas.openxmlformats.org/presentationml/2006/ole">
            <mc:AlternateContent xmlns:mc="http://schemas.openxmlformats.org/markup-compatibility/2006">
              <mc:Choice xmlns:v="urn:schemas-microsoft-com:vml" Requires="v">
                <p:oleObj spid="_x0000_s112665" name="Image" r:id="rId4" imgW="22857143" imgH="2819048" progId="Photoshop.Image.7">
                  <p:embed/>
                </p:oleObj>
              </mc:Choice>
              <mc:Fallback>
                <p:oleObj name="Image" r:id="rId4" imgW="22857143" imgH="2819048"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6035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2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875463" y="273050"/>
            <a:ext cx="20891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349500"/>
            <a:ext cx="3960813" cy="370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70413" y="2349500"/>
            <a:ext cx="3962400" cy="370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日期占位符 4"/>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EAB6D204-E6D9-4F76-985C-7512B6E664EC}" type="datetime2">
              <a:rPr lang="zh-CN" altLang="en-US"/>
              <a:pPr>
                <a:defRPr/>
              </a:pPr>
              <a:t>2015年5月24日</a:t>
            </a:fld>
            <a:endParaRPr lang="en-US" altLang="zh-CN"/>
          </a:p>
        </p:txBody>
      </p:sp>
      <p:sp>
        <p:nvSpPr>
          <p:cNvPr id="9" name="页脚占位符 5"/>
          <p:cNvSpPr>
            <a:spLocks noGrp="1"/>
          </p:cNvSpPr>
          <p:nvPr>
            <p:ph type="ftr" sz="quarter" idx="11"/>
          </p:nvPr>
        </p:nvSpPr>
        <p:spPr>
          <a:xfrm>
            <a:off x="1981200" y="6453188"/>
            <a:ext cx="5040313" cy="404812"/>
          </a:xfrm>
          <a:prstGeom prst="rect">
            <a:avLst/>
          </a:prstGeom>
        </p:spPr>
        <p:txBody>
          <a:bodyPr/>
          <a:lstStyle>
            <a:lvl1pPr>
              <a:defRPr>
                <a:latin typeface="Arial" charset="0"/>
              </a:defRPr>
            </a:lvl1pPr>
          </a:lstStyle>
          <a:p>
            <a:pPr>
              <a:defRPr/>
            </a:pPr>
            <a:endParaRPr lang="zh-CN" altLang="en-US"/>
          </a:p>
        </p:txBody>
      </p:sp>
      <p:sp>
        <p:nvSpPr>
          <p:cNvPr id="10" name="灯片编号占位符 6"/>
          <p:cNvSpPr>
            <a:spLocks noGrp="1"/>
          </p:cNvSpPr>
          <p:nvPr>
            <p:ph type="sldNum" sz="quarter" idx="12"/>
          </p:nvPr>
        </p:nvSpPr>
        <p:spPr>
          <a:xfrm>
            <a:off x="6553200" y="6248400"/>
            <a:ext cx="2133600" cy="476250"/>
          </a:xfrm>
          <a:prstGeom prst="rect">
            <a:avLst/>
          </a:prstGeom>
        </p:spPr>
        <p:txBody>
          <a:bodyPr/>
          <a:lstStyle>
            <a:lvl1pPr>
              <a:defRPr>
                <a:latin typeface="Arial" charset="0"/>
              </a:defRPr>
            </a:lvl1pPr>
          </a:lstStyle>
          <a:p>
            <a:pPr>
              <a:defRPr/>
            </a:pPr>
            <a:fld id="{6359D069-2AA0-4041-8DC8-71C070737D3B}" type="slidenum">
              <a:rPr lang="en-US" altLang="zh-CN"/>
              <a:pPr>
                <a:defRPr/>
              </a:pPr>
              <a:t>‹#›</a:t>
            </a:fld>
            <a:endParaRPr lang="en-US" altLang="zh-CN"/>
          </a:p>
        </p:txBody>
      </p:sp>
    </p:spTree>
    <p:extLst>
      <p:ext uri="{BB962C8B-B14F-4D97-AF65-F5344CB8AC3E}">
        <p14:creationId xmlns:p14="http://schemas.microsoft.com/office/powerpoint/2010/main" val="1913254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pic>
        <p:nvPicPr>
          <p:cNvPr id="7" name="Picture 13" descr="image002"/>
          <p:cNvPicPr>
            <a:picLocks noChangeAspect="1" noChangeArrowheads="1"/>
          </p:cNvPicPr>
          <p:nvPr userDrawn="1"/>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4158" y="3573016"/>
            <a:ext cx="3600450" cy="3600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对象 1"/>
          <p:cNvGraphicFramePr>
            <a:graphicFrameLocks noChangeAspect="1"/>
          </p:cNvGraphicFramePr>
          <p:nvPr userDrawn="1"/>
        </p:nvGraphicFramePr>
        <p:xfrm>
          <a:off x="152400" y="260350"/>
          <a:ext cx="8839200" cy="762000"/>
        </p:xfrm>
        <a:graphic>
          <a:graphicData uri="http://schemas.openxmlformats.org/presentationml/2006/ole">
            <mc:AlternateContent xmlns:mc="http://schemas.openxmlformats.org/markup-compatibility/2006">
              <mc:Choice xmlns:v="urn:schemas-microsoft-com:vml" Requires="v">
                <p:oleObj spid="_x0000_s113689" name="Image" r:id="rId4" imgW="22857143" imgH="2819048" progId="Photoshop.Image.7">
                  <p:embed/>
                </p:oleObj>
              </mc:Choice>
              <mc:Fallback>
                <p:oleObj name="Image" r:id="rId4" imgW="22857143" imgH="2819048"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6035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2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875463" y="273050"/>
            <a:ext cx="20891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 name="日期占位符 6"/>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CC0D19E1-EC81-4F43-A618-682B5CED20F1}" type="datetime2">
              <a:rPr lang="zh-CN" altLang="en-US"/>
              <a:pPr>
                <a:defRPr/>
              </a:pPr>
              <a:t>2015年5月24日</a:t>
            </a:fld>
            <a:endParaRPr lang="en-US" altLang="zh-CN"/>
          </a:p>
        </p:txBody>
      </p:sp>
      <p:sp>
        <p:nvSpPr>
          <p:cNvPr id="11" name="灯片编号占位符 8"/>
          <p:cNvSpPr>
            <a:spLocks noGrp="1"/>
          </p:cNvSpPr>
          <p:nvPr>
            <p:ph type="sldNum" sz="quarter" idx="11"/>
          </p:nvPr>
        </p:nvSpPr>
        <p:spPr>
          <a:xfrm>
            <a:off x="6553200" y="6248400"/>
            <a:ext cx="2133600" cy="476250"/>
          </a:xfrm>
          <a:prstGeom prst="rect">
            <a:avLst/>
          </a:prstGeom>
        </p:spPr>
        <p:txBody>
          <a:bodyPr/>
          <a:lstStyle>
            <a:lvl1pPr>
              <a:defRPr>
                <a:latin typeface="Arial" charset="0"/>
              </a:defRPr>
            </a:lvl1pPr>
          </a:lstStyle>
          <a:p>
            <a:pPr>
              <a:defRPr/>
            </a:pPr>
            <a:fld id="{193CE8A9-B357-4DA6-9BA7-AFDECAAA4B28}" type="slidenum">
              <a:rPr lang="en-US" altLang="zh-CN"/>
              <a:pPr>
                <a:defRPr/>
              </a:pPr>
              <a:t>‹#›</a:t>
            </a:fld>
            <a:endParaRPr lang="en-US" altLang="zh-CN"/>
          </a:p>
        </p:txBody>
      </p:sp>
    </p:spTree>
    <p:extLst>
      <p:ext uri="{BB962C8B-B14F-4D97-AF65-F5344CB8AC3E}">
        <p14:creationId xmlns:p14="http://schemas.microsoft.com/office/powerpoint/2010/main" val="3999060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3" name="Picture 13" descr="image002"/>
          <p:cNvPicPr>
            <a:picLocks noChangeAspect="1" noChangeArrowheads="1"/>
          </p:cNvPicPr>
          <p:nvPr userDrawn="1"/>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4158" y="3573016"/>
            <a:ext cx="3600450" cy="3600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对象 1"/>
          <p:cNvGraphicFramePr>
            <a:graphicFrameLocks noChangeAspect="1"/>
          </p:cNvGraphicFramePr>
          <p:nvPr userDrawn="1"/>
        </p:nvGraphicFramePr>
        <p:xfrm>
          <a:off x="152400" y="260350"/>
          <a:ext cx="6723063" cy="762000"/>
        </p:xfrm>
        <a:graphic>
          <a:graphicData uri="http://schemas.openxmlformats.org/presentationml/2006/ole">
            <mc:AlternateContent xmlns:mc="http://schemas.openxmlformats.org/markup-compatibility/2006">
              <mc:Choice xmlns:v="urn:schemas-microsoft-com:vml" Requires="v">
                <p:oleObj spid="_x0000_s114713" name="Image" r:id="rId4" imgW="22857143" imgH="2819048" progId="Photoshop.Image.7">
                  <p:embed/>
                </p:oleObj>
              </mc:Choice>
              <mc:Fallback>
                <p:oleObj name="Image" r:id="rId4" imgW="22857143" imgH="2819048"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60350"/>
                        <a:ext cx="67230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2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308850" y="273050"/>
            <a:ext cx="165576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6" name="日期占位符 2"/>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7A32DDB4-1BC8-4AAF-AE2E-B74AAA665E58}" type="datetime2">
              <a:rPr lang="zh-CN" altLang="en-US"/>
              <a:pPr>
                <a:defRPr/>
              </a:pPr>
              <a:t>2015年5月24日</a:t>
            </a:fld>
            <a:endParaRPr lang="en-US" altLang="zh-CN"/>
          </a:p>
        </p:txBody>
      </p:sp>
      <p:sp>
        <p:nvSpPr>
          <p:cNvPr id="7" name="灯片编号占位符 4"/>
          <p:cNvSpPr>
            <a:spLocks noGrp="1"/>
          </p:cNvSpPr>
          <p:nvPr>
            <p:ph type="sldNum" sz="quarter" idx="11"/>
          </p:nvPr>
        </p:nvSpPr>
        <p:spPr>
          <a:xfrm>
            <a:off x="6553200" y="6248400"/>
            <a:ext cx="2133600" cy="476250"/>
          </a:xfrm>
          <a:prstGeom prst="rect">
            <a:avLst/>
          </a:prstGeom>
        </p:spPr>
        <p:txBody>
          <a:bodyPr/>
          <a:lstStyle>
            <a:lvl1pPr>
              <a:defRPr>
                <a:latin typeface="Arial" charset="0"/>
              </a:defRPr>
            </a:lvl1pPr>
          </a:lstStyle>
          <a:p>
            <a:pPr>
              <a:defRPr/>
            </a:pPr>
            <a:fld id="{CA1DAA74-CC30-4E10-A552-97A424F1F062}" type="slidenum">
              <a:rPr lang="en-US" altLang="zh-CN"/>
              <a:pPr>
                <a:defRPr/>
              </a:pPr>
              <a:t>‹#›</a:t>
            </a:fld>
            <a:endParaRPr lang="en-US" altLang="zh-CN"/>
          </a:p>
        </p:txBody>
      </p:sp>
    </p:spTree>
    <p:extLst>
      <p:ext uri="{BB962C8B-B14F-4D97-AF65-F5344CB8AC3E}">
        <p14:creationId xmlns:p14="http://schemas.microsoft.com/office/powerpoint/2010/main" val="133236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2" name="Picture 13" descr="image002"/>
          <p:cNvPicPr>
            <a:picLocks noChangeAspect="1" noChangeArrowheads="1"/>
          </p:cNvPicPr>
          <p:nvPr userDrawn="1"/>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4158" y="3573016"/>
            <a:ext cx="3600450" cy="3600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对象 1"/>
          <p:cNvGraphicFramePr>
            <a:graphicFrameLocks noChangeAspect="1"/>
          </p:cNvGraphicFramePr>
          <p:nvPr userDrawn="1"/>
        </p:nvGraphicFramePr>
        <p:xfrm>
          <a:off x="152400" y="260350"/>
          <a:ext cx="8839200" cy="762000"/>
        </p:xfrm>
        <a:graphic>
          <a:graphicData uri="http://schemas.openxmlformats.org/presentationml/2006/ole">
            <mc:AlternateContent xmlns:mc="http://schemas.openxmlformats.org/markup-compatibility/2006">
              <mc:Choice xmlns:v="urn:schemas-microsoft-com:vml" Requires="v">
                <p:oleObj spid="_x0000_s115737" name="Image" r:id="rId4" imgW="22857143" imgH="2819048" progId="Photoshop.Image.7">
                  <p:embed/>
                </p:oleObj>
              </mc:Choice>
              <mc:Fallback>
                <p:oleObj name="Image" r:id="rId4" imgW="22857143" imgH="2819048"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6035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2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875463" y="273050"/>
            <a:ext cx="20891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日期占位符 1"/>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F6572872-15AC-4A7F-A7F8-40C5F16F68F3}" type="datetime2">
              <a:rPr lang="zh-CN" altLang="en-US"/>
              <a:pPr>
                <a:defRPr/>
              </a:pPr>
              <a:t>2015年5月24日</a:t>
            </a:fld>
            <a:endParaRPr lang="en-US" altLang="zh-CN"/>
          </a:p>
        </p:txBody>
      </p:sp>
      <p:sp>
        <p:nvSpPr>
          <p:cNvPr id="6" name="灯片编号占位符 3"/>
          <p:cNvSpPr>
            <a:spLocks noGrp="1"/>
          </p:cNvSpPr>
          <p:nvPr>
            <p:ph type="sldNum" sz="quarter" idx="11"/>
          </p:nvPr>
        </p:nvSpPr>
        <p:spPr>
          <a:xfrm>
            <a:off x="6553200" y="6248400"/>
            <a:ext cx="2133600" cy="476250"/>
          </a:xfrm>
          <a:prstGeom prst="rect">
            <a:avLst/>
          </a:prstGeom>
        </p:spPr>
        <p:txBody>
          <a:bodyPr/>
          <a:lstStyle>
            <a:lvl1pPr>
              <a:defRPr>
                <a:latin typeface="Arial" charset="0"/>
              </a:defRPr>
            </a:lvl1pPr>
          </a:lstStyle>
          <a:p>
            <a:pPr>
              <a:defRPr/>
            </a:pPr>
            <a:fld id="{07B4433A-9158-41B2-A391-83BC278B58E2}" type="slidenum">
              <a:rPr lang="en-US" altLang="zh-CN"/>
              <a:pPr>
                <a:defRPr/>
              </a:pPr>
              <a:t>‹#›</a:t>
            </a:fld>
            <a:endParaRPr lang="en-US" altLang="zh-CN"/>
          </a:p>
        </p:txBody>
      </p:sp>
    </p:spTree>
    <p:extLst>
      <p:ext uri="{BB962C8B-B14F-4D97-AF65-F5344CB8AC3E}">
        <p14:creationId xmlns:p14="http://schemas.microsoft.com/office/powerpoint/2010/main" val="315500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pic>
        <p:nvPicPr>
          <p:cNvPr id="5" name="Picture 13" descr="image002"/>
          <p:cNvPicPr>
            <a:picLocks noChangeAspect="1" noChangeArrowheads="1"/>
          </p:cNvPicPr>
          <p:nvPr userDrawn="1"/>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4158" y="3573016"/>
            <a:ext cx="3600450" cy="3600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对象 1"/>
          <p:cNvGraphicFramePr>
            <a:graphicFrameLocks noChangeAspect="1"/>
          </p:cNvGraphicFramePr>
          <p:nvPr userDrawn="1"/>
        </p:nvGraphicFramePr>
        <p:xfrm>
          <a:off x="152400" y="260350"/>
          <a:ext cx="8839200" cy="762000"/>
        </p:xfrm>
        <a:graphic>
          <a:graphicData uri="http://schemas.openxmlformats.org/presentationml/2006/ole">
            <mc:AlternateContent xmlns:mc="http://schemas.openxmlformats.org/markup-compatibility/2006">
              <mc:Choice xmlns:v="urn:schemas-microsoft-com:vml" Requires="v">
                <p:oleObj spid="_x0000_s116761" name="Image" r:id="rId4" imgW="22857143" imgH="2819048" progId="Photoshop.Image.7">
                  <p:embed/>
                </p:oleObj>
              </mc:Choice>
              <mc:Fallback>
                <p:oleObj name="Image" r:id="rId4" imgW="22857143" imgH="2819048"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6035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2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875463" y="273050"/>
            <a:ext cx="20891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日期占位符 4"/>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DEBC8C52-B614-46E3-B207-2A3B6187FEBF}" type="datetime2">
              <a:rPr lang="zh-CN" altLang="en-US"/>
              <a:pPr>
                <a:defRPr/>
              </a:pPr>
              <a:t>2015年5月24日</a:t>
            </a:fld>
            <a:endParaRPr lang="en-US" altLang="zh-CN"/>
          </a:p>
        </p:txBody>
      </p:sp>
      <p:sp>
        <p:nvSpPr>
          <p:cNvPr id="9" name="灯片编号占位符 6"/>
          <p:cNvSpPr>
            <a:spLocks noGrp="1"/>
          </p:cNvSpPr>
          <p:nvPr>
            <p:ph type="sldNum" sz="quarter" idx="11"/>
          </p:nvPr>
        </p:nvSpPr>
        <p:spPr>
          <a:xfrm>
            <a:off x="6553200" y="6248400"/>
            <a:ext cx="2133600" cy="476250"/>
          </a:xfrm>
          <a:prstGeom prst="rect">
            <a:avLst/>
          </a:prstGeom>
        </p:spPr>
        <p:txBody>
          <a:bodyPr/>
          <a:lstStyle>
            <a:lvl1pPr>
              <a:defRPr>
                <a:latin typeface="Arial" charset="0"/>
              </a:defRPr>
            </a:lvl1pPr>
          </a:lstStyle>
          <a:p>
            <a:pPr>
              <a:defRPr/>
            </a:pPr>
            <a:fld id="{64B2E864-D258-4424-A4A5-F44EE26000F3}" type="slidenum">
              <a:rPr lang="en-US" altLang="zh-CN"/>
              <a:pPr>
                <a:defRPr/>
              </a:pPr>
              <a:t>‹#›</a:t>
            </a:fld>
            <a:endParaRPr lang="en-US" altLang="zh-CN"/>
          </a:p>
        </p:txBody>
      </p:sp>
    </p:spTree>
    <p:extLst>
      <p:ext uri="{BB962C8B-B14F-4D97-AF65-F5344CB8AC3E}">
        <p14:creationId xmlns:p14="http://schemas.microsoft.com/office/powerpoint/2010/main" val="3873442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pic>
        <p:nvPicPr>
          <p:cNvPr id="5" name="Picture 13" descr="image002"/>
          <p:cNvPicPr>
            <a:picLocks noChangeAspect="1" noChangeArrowheads="1"/>
          </p:cNvPicPr>
          <p:nvPr userDrawn="1"/>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4158" y="3573016"/>
            <a:ext cx="3600450" cy="3600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对象 1"/>
          <p:cNvGraphicFramePr>
            <a:graphicFrameLocks noChangeAspect="1"/>
          </p:cNvGraphicFramePr>
          <p:nvPr userDrawn="1"/>
        </p:nvGraphicFramePr>
        <p:xfrm>
          <a:off x="152400" y="260350"/>
          <a:ext cx="8839200" cy="762000"/>
        </p:xfrm>
        <a:graphic>
          <a:graphicData uri="http://schemas.openxmlformats.org/presentationml/2006/ole">
            <mc:AlternateContent xmlns:mc="http://schemas.openxmlformats.org/markup-compatibility/2006">
              <mc:Choice xmlns:v="urn:schemas-microsoft-com:vml" Requires="v">
                <p:oleObj spid="_x0000_s117785" name="Image" r:id="rId4" imgW="22857143" imgH="2819048" progId="Photoshop.Image.7">
                  <p:embed/>
                </p:oleObj>
              </mc:Choice>
              <mc:Fallback>
                <p:oleObj name="Image" r:id="rId4" imgW="22857143" imgH="2819048"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6035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2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875463" y="273050"/>
            <a:ext cx="20891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日期占位符 4"/>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FBFCAADA-5036-4E1A-92FD-DEE83AE4DCE7}" type="datetime2">
              <a:rPr lang="zh-CN" altLang="en-US"/>
              <a:pPr>
                <a:defRPr/>
              </a:pPr>
              <a:t>2015年5月24日</a:t>
            </a:fld>
            <a:endParaRPr lang="en-US" altLang="zh-CN"/>
          </a:p>
        </p:txBody>
      </p:sp>
      <p:sp>
        <p:nvSpPr>
          <p:cNvPr id="9" name="灯片编号占位符 6"/>
          <p:cNvSpPr>
            <a:spLocks noGrp="1"/>
          </p:cNvSpPr>
          <p:nvPr>
            <p:ph type="sldNum" sz="quarter" idx="11"/>
          </p:nvPr>
        </p:nvSpPr>
        <p:spPr>
          <a:xfrm>
            <a:off x="6553200" y="6248400"/>
            <a:ext cx="2133600" cy="476250"/>
          </a:xfrm>
          <a:prstGeom prst="rect">
            <a:avLst/>
          </a:prstGeom>
        </p:spPr>
        <p:txBody>
          <a:bodyPr/>
          <a:lstStyle>
            <a:lvl1pPr>
              <a:defRPr>
                <a:latin typeface="Arial" charset="0"/>
              </a:defRPr>
            </a:lvl1pPr>
          </a:lstStyle>
          <a:p>
            <a:pPr>
              <a:defRPr/>
            </a:pPr>
            <a:fld id="{3B49ECD5-B705-43EB-A83A-A8A71AD7A9E3}" type="slidenum">
              <a:rPr lang="en-US" altLang="zh-CN"/>
              <a:pPr>
                <a:defRPr/>
              </a:pPr>
              <a:t>‹#›</a:t>
            </a:fld>
            <a:endParaRPr lang="en-US" altLang="zh-CN"/>
          </a:p>
        </p:txBody>
      </p:sp>
    </p:spTree>
    <p:extLst>
      <p:ext uri="{BB962C8B-B14F-4D97-AF65-F5344CB8AC3E}">
        <p14:creationId xmlns:p14="http://schemas.microsoft.com/office/powerpoint/2010/main" val="2852086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7" name="Picture 13" descr="image002"/>
          <p:cNvPicPr>
            <a:picLocks noChangeAspect="1" noChangeArrowheads="1"/>
          </p:cNvPicPr>
          <p:nvPr userDrawn="1"/>
        </p:nvPicPr>
        <p:blipFill>
          <a:blip r:embed="rId1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00242" y="3573016"/>
            <a:ext cx="3600450" cy="3600450"/>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461963" y="1916113"/>
            <a:ext cx="8075612"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graphicFrame>
        <p:nvGraphicFramePr>
          <p:cNvPr id="1028" name="对象 1"/>
          <p:cNvGraphicFramePr>
            <a:graphicFrameLocks noChangeAspect="1"/>
          </p:cNvGraphicFramePr>
          <p:nvPr userDrawn="1"/>
        </p:nvGraphicFramePr>
        <p:xfrm>
          <a:off x="152400" y="260350"/>
          <a:ext cx="6796088" cy="762000"/>
        </p:xfrm>
        <a:graphic>
          <a:graphicData uri="http://schemas.openxmlformats.org/presentationml/2006/ole">
            <mc:AlternateContent xmlns:mc="http://schemas.openxmlformats.org/markup-compatibility/2006">
              <mc:Choice xmlns:v="urn:schemas-microsoft-com:vml" Requires="v">
                <p:oleObj spid="_x0000_s1056" name="Image" r:id="rId16" imgW="22857143" imgH="2819048" progId="Photoshop.Image.7">
                  <p:embed/>
                </p:oleObj>
              </mc:Choice>
              <mc:Fallback>
                <p:oleObj name="Image" r:id="rId16" imgW="22857143" imgH="2819048" progId="Photoshop.Image.7">
                  <p:embed/>
                  <p:pic>
                    <p:nvPicPr>
                      <p:cNvPr id="0" name="对象 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2400" y="260350"/>
                        <a:ext cx="6796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9" name="Rectangle 2"/>
          <p:cNvSpPr>
            <a:spLocks noGrp="1" noChangeArrowheads="1"/>
          </p:cNvSpPr>
          <p:nvPr>
            <p:ph type="title"/>
          </p:nvPr>
        </p:nvSpPr>
        <p:spPr bwMode="auto">
          <a:xfrm>
            <a:off x="755650" y="115888"/>
            <a:ext cx="5256213"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r>
              <a:rPr lang="en-US" altLang="zh-CN" smtClean="0"/>
              <a:t>00</a:t>
            </a:r>
          </a:p>
        </p:txBody>
      </p:sp>
      <p:pic>
        <p:nvPicPr>
          <p:cNvPr id="1030" name="Picture 22"/>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451725" y="260350"/>
            <a:ext cx="15843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96"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黑体" pitchFamily="2" charset="-122"/>
          <a:ea typeface="黑体" pitchFamily="2" charset="-122"/>
        </a:defRPr>
      </a:lvl2pPr>
      <a:lvl3pPr algn="ctr" rtl="0" eaLnBrk="0" fontAlgn="base" hangingPunct="0">
        <a:spcBef>
          <a:spcPct val="0"/>
        </a:spcBef>
        <a:spcAft>
          <a:spcPct val="0"/>
        </a:spcAft>
        <a:defRPr sz="2800" b="1">
          <a:solidFill>
            <a:schemeClr val="tx1"/>
          </a:solidFill>
          <a:latin typeface="黑体" pitchFamily="2" charset="-122"/>
          <a:ea typeface="黑体" pitchFamily="2" charset="-122"/>
        </a:defRPr>
      </a:lvl3pPr>
      <a:lvl4pPr algn="ctr" rtl="0" eaLnBrk="0" fontAlgn="base" hangingPunct="0">
        <a:spcBef>
          <a:spcPct val="0"/>
        </a:spcBef>
        <a:spcAft>
          <a:spcPct val="0"/>
        </a:spcAft>
        <a:defRPr sz="2800" b="1">
          <a:solidFill>
            <a:schemeClr val="tx1"/>
          </a:solidFill>
          <a:latin typeface="黑体" pitchFamily="2" charset="-122"/>
          <a:ea typeface="黑体" pitchFamily="2" charset="-122"/>
        </a:defRPr>
      </a:lvl4pPr>
      <a:lvl5pPr algn="ctr" rtl="0" eaLnBrk="0" fontAlgn="base" hangingPunct="0">
        <a:spcBef>
          <a:spcPct val="0"/>
        </a:spcBef>
        <a:spcAft>
          <a:spcPct val="0"/>
        </a:spcAft>
        <a:defRPr sz="2800" b="1">
          <a:solidFill>
            <a:schemeClr val="tx1"/>
          </a:solidFill>
          <a:latin typeface="黑体" pitchFamily="2" charset="-122"/>
          <a:ea typeface="黑体" pitchFamily="2" charset="-122"/>
        </a:defRPr>
      </a:lvl5pPr>
      <a:lvl6pPr marL="457200" algn="ctr" rtl="0" fontAlgn="base">
        <a:spcBef>
          <a:spcPct val="0"/>
        </a:spcBef>
        <a:spcAft>
          <a:spcPct val="0"/>
        </a:spcAft>
        <a:defRPr sz="4400" b="1">
          <a:solidFill>
            <a:srgbClr val="003366"/>
          </a:solidFill>
          <a:latin typeface="黑体" pitchFamily="2" charset="-122"/>
          <a:ea typeface="黑体" pitchFamily="2" charset="-122"/>
        </a:defRPr>
      </a:lvl6pPr>
      <a:lvl7pPr marL="914400" algn="ctr" rtl="0" fontAlgn="base">
        <a:spcBef>
          <a:spcPct val="0"/>
        </a:spcBef>
        <a:spcAft>
          <a:spcPct val="0"/>
        </a:spcAft>
        <a:defRPr sz="4400" b="1">
          <a:solidFill>
            <a:srgbClr val="003366"/>
          </a:solidFill>
          <a:latin typeface="黑体" pitchFamily="2" charset="-122"/>
          <a:ea typeface="黑体" pitchFamily="2" charset="-122"/>
        </a:defRPr>
      </a:lvl7pPr>
      <a:lvl8pPr marL="1371600" algn="ctr" rtl="0" fontAlgn="base">
        <a:spcBef>
          <a:spcPct val="0"/>
        </a:spcBef>
        <a:spcAft>
          <a:spcPct val="0"/>
        </a:spcAft>
        <a:defRPr sz="4400" b="1">
          <a:solidFill>
            <a:srgbClr val="003366"/>
          </a:solidFill>
          <a:latin typeface="黑体" pitchFamily="2" charset="-122"/>
          <a:ea typeface="黑体" pitchFamily="2" charset="-122"/>
        </a:defRPr>
      </a:lvl8pPr>
      <a:lvl9pPr marL="1828800" algn="ctr" rtl="0" fontAlgn="base">
        <a:spcBef>
          <a:spcPct val="0"/>
        </a:spcBef>
        <a:spcAft>
          <a:spcPct val="0"/>
        </a:spcAft>
        <a:defRPr sz="4400" b="1">
          <a:solidFill>
            <a:srgbClr val="003366"/>
          </a:solidFill>
          <a:latin typeface="黑体" pitchFamily="2" charset="-122"/>
          <a:ea typeface="黑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宋体" pitchFamily="2" charset="-122"/>
          <a:ea typeface="宋体" pitchFamily="2" charset="-122"/>
          <a:cs typeface="+mn-cs"/>
        </a:defRPr>
      </a:lvl1pPr>
      <a:lvl2pPr marL="742950" indent="-285750" algn="l" rtl="0" eaLnBrk="0" fontAlgn="base" hangingPunct="0">
        <a:spcBef>
          <a:spcPct val="20000"/>
        </a:spcBef>
        <a:spcAft>
          <a:spcPct val="0"/>
        </a:spcAft>
        <a:buChar char="–"/>
        <a:defRPr sz="2800">
          <a:solidFill>
            <a:schemeClr val="tx1"/>
          </a:solidFill>
          <a:latin typeface="宋体" pitchFamily="2" charset="-122"/>
          <a:ea typeface="宋体" pitchFamily="2" charset="-122"/>
        </a:defRPr>
      </a:lvl2pPr>
      <a:lvl3pPr marL="1143000" indent="-228600" algn="l" rtl="0" eaLnBrk="0" fontAlgn="base" hangingPunct="0">
        <a:spcBef>
          <a:spcPct val="20000"/>
        </a:spcBef>
        <a:spcAft>
          <a:spcPct val="0"/>
        </a:spcAft>
        <a:buChar char="•"/>
        <a:defRPr sz="2400">
          <a:solidFill>
            <a:schemeClr val="tx1"/>
          </a:solidFill>
          <a:latin typeface="宋体" pitchFamily="2" charset="-122"/>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宋体" pitchFamily="2" charset="-122"/>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宋体" pitchFamily="2" charset="-122"/>
          <a:ea typeface="宋体" pitchFamily="2"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12.wmf"/><Relationship Id="rId7" Type="http://schemas.openxmlformats.org/officeDocument/2006/relationships/oleObject" Target="../embeddings/oleObject12.bin"/><Relationship Id="rId12"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5.wmf"/><Relationship Id="rId11" Type="http://schemas.openxmlformats.org/officeDocument/2006/relationships/image" Target="../media/image18.wmf"/><Relationship Id="rId5" Type="http://schemas.openxmlformats.org/officeDocument/2006/relationships/image" Target="../media/image14.wmf"/><Relationship Id="rId10" Type="http://schemas.openxmlformats.org/officeDocument/2006/relationships/image" Target="../media/image17.wmf"/><Relationship Id="rId4" Type="http://schemas.openxmlformats.org/officeDocument/2006/relationships/image" Target="../media/image13.wmf"/><Relationship Id="rId9" Type="http://schemas.openxmlformats.org/officeDocument/2006/relationships/image" Target="../media/image1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1.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24.emf"/><Relationship Id="rId5" Type="http://schemas.openxmlformats.org/officeDocument/2006/relationships/oleObject" Target="../embeddings/oleObject17.bin"/><Relationship Id="rId4" Type="http://schemas.openxmlformats.org/officeDocument/2006/relationships/image" Target="../media/image2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31532;&#20061;&#35762;&#26696;&#20363;/Colours%20around%20us.docx" TargetMode="External"/><Relationship Id="rId2" Type="http://schemas.openxmlformats.org/officeDocument/2006/relationships/hyperlink" Target="&#31532;&#20061;&#35762;&#26696;&#20363;/&#40644;&#37329;&#20998;&#21106;/1.6.htm" TargetMode="External"/><Relationship Id="rId1" Type="http://schemas.openxmlformats.org/officeDocument/2006/relationships/slideLayout" Target="../slideLayouts/slideLayout2.xml"/><Relationship Id="rId4" Type="http://schemas.openxmlformats.org/officeDocument/2006/relationships/hyperlink" Target="&#31532;&#20061;&#35762;&#26696;&#20363;/ai%20ei%20ui.docx"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21388" y="257175"/>
            <a:ext cx="1358900" cy="750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339" name="Rectangle 2"/>
          <p:cNvSpPr>
            <a:spLocks noGrp="1" noChangeArrowheads="1"/>
          </p:cNvSpPr>
          <p:nvPr>
            <p:ph type="ctrTitle"/>
          </p:nvPr>
        </p:nvSpPr>
        <p:spPr>
          <a:xfrm>
            <a:off x="107504" y="1844675"/>
            <a:ext cx="8856984" cy="1470025"/>
          </a:xfrm>
        </p:spPr>
        <p:txBody>
          <a:bodyPr/>
          <a:lstStyle/>
          <a:p>
            <a:pPr algn="r" eaLnBrk="1" hangingPunct="1"/>
            <a:r>
              <a:rPr lang="zh-CN" altLang="en-US" sz="3200" dirty="0" smtClean="0"/>
              <a:t>信息技术与课程</a:t>
            </a:r>
            <a:r>
              <a:rPr lang="zh-CN" altLang="en-US" sz="3200" dirty="0" smtClean="0"/>
              <a:t>整合模式与案例分析（数学）</a:t>
            </a:r>
            <a:r>
              <a:rPr lang="en-US" altLang="zh-CN" sz="3200" dirty="0" smtClean="0"/>
              <a:t/>
            </a:r>
            <a:br>
              <a:rPr lang="en-US" altLang="zh-CN" sz="3200" dirty="0" smtClean="0"/>
            </a:br>
            <a:endParaRPr lang="en-US" altLang="zh-CN" sz="2400" dirty="0" smtClean="0"/>
          </a:p>
        </p:txBody>
      </p:sp>
      <p:sp>
        <p:nvSpPr>
          <p:cNvPr id="2" name="矩形 1"/>
          <p:cNvSpPr/>
          <p:nvPr/>
        </p:nvSpPr>
        <p:spPr>
          <a:xfrm>
            <a:off x="6110288" y="260350"/>
            <a:ext cx="252412" cy="750888"/>
          </a:xfrm>
          <a:prstGeom prst="rect">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7127875" y="257175"/>
            <a:ext cx="252413" cy="7508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矩形 5"/>
          <p:cNvSpPr/>
          <p:nvPr/>
        </p:nvSpPr>
        <p:spPr>
          <a:xfrm>
            <a:off x="6443663" y="260350"/>
            <a:ext cx="252412" cy="750888"/>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6804025" y="260350"/>
            <a:ext cx="252413" cy="750888"/>
          </a:xfrm>
          <a:prstGeom prst="rect">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副标题 2"/>
          <p:cNvSpPr>
            <a:spLocks noGrp="1"/>
          </p:cNvSpPr>
          <p:nvPr>
            <p:ph type="subTitle" idx="1"/>
          </p:nvPr>
        </p:nvSpPr>
        <p:spPr/>
        <p:txBody>
          <a:bodyPr/>
          <a:lstStyle/>
          <a:p>
            <a:r>
              <a:rPr lang="zh-CN" altLang="en-US" sz="2000" dirty="0" smtClean="0"/>
              <a:t>陈玲</a:t>
            </a:r>
            <a:endParaRPr lang="en-US" altLang="zh-CN" sz="2000" dirty="0" smtClean="0"/>
          </a:p>
          <a:p>
            <a:r>
              <a:rPr lang="en-US" altLang="zh-CN" sz="2000" dirty="0" smtClean="0"/>
              <a:t>chenling@bnu.edu.cn</a:t>
            </a:r>
            <a:endParaRPr lang="zh-CN" alt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a:t>
            </a:r>
            <a:r>
              <a:rPr lang="zh-CN" altLang="en-US" dirty="0" smtClean="0"/>
              <a:t>、信息技术</a:t>
            </a:r>
            <a:r>
              <a:rPr lang="zh-CN" altLang="en-US" dirty="0" smtClean="0"/>
              <a:t>的作用</a:t>
            </a:r>
            <a:endParaRPr lang="zh-CN" altLang="en-US" dirty="0"/>
          </a:p>
        </p:txBody>
      </p:sp>
      <p:sp>
        <p:nvSpPr>
          <p:cNvPr id="3" name="内容占位符 2"/>
          <p:cNvSpPr>
            <a:spLocks noGrp="1"/>
          </p:cNvSpPr>
          <p:nvPr>
            <p:ph idx="1"/>
          </p:nvPr>
        </p:nvSpPr>
        <p:spPr>
          <a:xfrm>
            <a:off x="467544" y="1700808"/>
            <a:ext cx="8075612" cy="3705225"/>
          </a:xfrm>
        </p:spPr>
        <p:txBody>
          <a:bodyPr/>
          <a:lstStyle/>
          <a:p>
            <a:pPr lvl="0">
              <a:lnSpc>
                <a:spcPct val="80000"/>
              </a:lnSpc>
              <a:defRPr/>
            </a:pPr>
            <a:r>
              <a:rPr lang="zh-CN" altLang="en-US" sz="2400" dirty="0" smtClean="0"/>
              <a:t>（</a:t>
            </a:r>
            <a:r>
              <a:rPr lang="en-US" altLang="zh-CN" sz="2400" dirty="0" smtClean="0"/>
              <a:t>1</a:t>
            </a:r>
            <a:r>
              <a:rPr lang="zh-CN" altLang="en-US" sz="2400" dirty="0" smtClean="0"/>
              <a:t>）情境创设工具的作用</a:t>
            </a:r>
            <a:r>
              <a:rPr lang="en-US" altLang="zh-CN" sz="2400" dirty="0" smtClean="0"/>
              <a:t>——</a:t>
            </a:r>
            <a:r>
              <a:rPr lang="zh-CN" altLang="en-US" sz="2400" dirty="0" smtClean="0"/>
              <a:t>辅助创设情境、便于数学建模。</a:t>
            </a:r>
          </a:p>
          <a:p>
            <a:pPr lvl="0">
              <a:lnSpc>
                <a:spcPct val="80000"/>
              </a:lnSpc>
              <a:defRPr/>
            </a:pPr>
            <a:r>
              <a:rPr lang="zh-CN" altLang="en-US" sz="2400" dirty="0" smtClean="0"/>
              <a:t>（</a:t>
            </a:r>
            <a:r>
              <a:rPr lang="en-US" altLang="zh-CN" sz="2400" dirty="0" smtClean="0"/>
              <a:t>2</a:t>
            </a:r>
            <a:r>
              <a:rPr lang="zh-CN" altLang="en-US" sz="2400" dirty="0" smtClean="0"/>
              <a:t>）认知探究工具的作用</a:t>
            </a:r>
            <a:r>
              <a:rPr lang="en-US" altLang="zh-CN" sz="2400" dirty="0" smtClean="0"/>
              <a:t>——</a:t>
            </a:r>
            <a:r>
              <a:rPr lang="zh-CN" altLang="en-US" sz="2400" dirty="0" smtClean="0"/>
              <a:t>帮助学生自主探究、发现规律。</a:t>
            </a:r>
          </a:p>
          <a:p>
            <a:pPr lvl="0">
              <a:lnSpc>
                <a:spcPct val="80000"/>
              </a:lnSpc>
              <a:defRPr/>
            </a:pPr>
            <a:r>
              <a:rPr lang="zh-CN" altLang="en-US" sz="2400" dirty="0" smtClean="0"/>
              <a:t>（</a:t>
            </a:r>
            <a:r>
              <a:rPr lang="en-US" altLang="zh-CN" sz="2400" dirty="0" smtClean="0"/>
              <a:t>3</a:t>
            </a:r>
            <a:r>
              <a:rPr lang="zh-CN" altLang="en-US" sz="2400" dirty="0" smtClean="0"/>
              <a:t>）情感激励工具的作用</a:t>
            </a:r>
            <a:r>
              <a:rPr lang="en-US" altLang="zh-CN" sz="2400" dirty="0" smtClean="0"/>
              <a:t>——</a:t>
            </a:r>
            <a:r>
              <a:rPr lang="zh-CN" altLang="en-US" sz="2400" dirty="0" smtClean="0"/>
              <a:t>作为动机激励与情操陶冶工具。</a:t>
            </a:r>
          </a:p>
          <a:p>
            <a:pPr lvl="0">
              <a:lnSpc>
                <a:spcPct val="80000"/>
              </a:lnSpc>
              <a:defRPr/>
            </a:pPr>
            <a:r>
              <a:rPr lang="zh-CN" altLang="en-US" sz="2400" dirty="0" smtClean="0"/>
              <a:t>（</a:t>
            </a:r>
            <a:r>
              <a:rPr lang="en-US" altLang="zh-CN" sz="2400" dirty="0" smtClean="0"/>
              <a:t>4</a:t>
            </a:r>
            <a:r>
              <a:rPr lang="zh-CN" altLang="en-US" sz="2400" dirty="0" smtClean="0"/>
              <a:t>）教学评估工具的作用</a:t>
            </a:r>
            <a:r>
              <a:rPr lang="en-US" altLang="zh-CN" sz="2400" dirty="0" smtClean="0"/>
              <a:t>——</a:t>
            </a:r>
            <a:r>
              <a:rPr lang="zh-CN" altLang="en-US" sz="2400" dirty="0" smtClean="0"/>
              <a:t>作为知识结构分析、发展性教学评价的工具。 </a:t>
            </a:r>
          </a:p>
          <a:p>
            <a:endParaRPr lang="zh-CN" altLang="en-US" sz="2400" dirty="0"/>
          </a:p>
        </p:txBody>
      </p:sp>
      <p:sp>
        <p:nvSpPr>
          <p:cNvPr id="4" name="矩形 3"/>
          <p:cNvSpPr/>
          <p:nvPr/>
        </p:nvSpPr>
        <p:spPr>
          <a:xfrm>
            <a:off x="7200900" y="52388"/>
            <a:ext cx="250825" cy="750887"/>
          </a:xfrm>
          <a:prstGeom prst="rect">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zh-CN" altLang="en-US"/>
          </a:p>
        </p:txBody>
      </p:sp>
    </p:spTree>
    <p:extLst>
      <p:ext uri="{BB962C8B-B14F-4D97-AF65-F5344CB8AC3E}">
        <p14:creationId xmlns:p14="http://schemas.microsoft.com/office/powerpoint/2010/main" val="2605929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ChangeArrowheads="1"/>
          </p:cNvSpPr>
          <p:nvPr/>
        </p:nvSpPr>
        <p:spPr bwMode="auto">
          <a:xfrm>
            <a:off x="214313" y="1500188"/>
            <a:ext cx="845820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266700" algn="just">
              <a:lnSpc>
                <a:spcPct val="120000"/>
              </a:lnSpc>
            </a:pPr>
            <a:r>
              <a:rPr lang="zh-CN" altLang="en-US" sz="2200">
                <a:latin typeface="Times New Roman" pitchFamily="18" charset="0"/>
              </a:rPr>
              <a:t>长期以来，信息化教学遵循的是</a:t>
            </a:r>
            <a:r>
              <a:rPr lang="zh-CN" altLang="en-US" sz="2200">
                <a:solidFill>
                  <a:srgbClr val="FF0000"/>
                </a:solidFill>
                <a:latin typeface="Times New Roman" pitchFamily="18" charset="0"/>
              </a:rPr>
              <a:t>“</a:t>
            </a:r>
            <a:r>
              <a:rPr lang="en-US" altLang="zh-CN" sz="2200">
                <a:solidFill>
                  <a:srgbClr val="FF0000"/>
                </a:solidFill>
                <a:latin typeface="Times New Roman" pitchFamily="18" charset="0"/>
              </a:rPr>
              <a:t>learn from IT”</a:t>
            </a:r>
            <a:r>
              <a:rPr lang="zh-CN" altLang="en-US" sz="2200">
                <a:solidFill>
                  <a:srgbClr val="FF0000"/>
                </a:solidFill>
                <a:latin typeface="Times New Roman" pitchFamily="18" charset="0"/>
              </a:rPr>
              <a:t>（从技术中学习）的技术应用观，即客观主义的技术应用观。</a:t>
            </a:r>
            <a:r>
              <a:rPr lang="zh-CN" altLang="en-US" sz="2200">
                <a:latin typeface="Times New Roman" pitchFamily="18" charset="0"/>
              </a:rPr>
              <a:t>这种方式是让技术像教师那样去“教学”，起一种替代教师的作用，学习者学习技术呈现的知识，技术的作用就是传递要教授给学习者的知识，极大地抑制和弱化了技术的认知功能。</a:t>
            </a:r>
            <a:endParaRPr lang="en-US" altLang="zh-CN" sz="2200">
              <a:latin typeface="Times New Roman" pitchFamily="18" charset="0"/>
            </a:endParaRPr>
          </a:p>
          <a:p>
            <a:pPr indent="266700" algn="just">
              <a:lnSpc>
                <a:spcPct val="120000"/>
              </a:lnSpc>
            </a:pPr>
            <a:endParaRPr lang="zh-CN" altLang="en-US" sz="2200">
              <a:latin typeface="Times New Roman" pitchFamily="18" charset="0"/>
              <a:cs typeface="Times New Roman" pitchFamily="18" charset="0"/>
            </a:endParaRPr>
          </a:p>
          <a:p>
            <a:pPr indent="266700" algn="just" eaLnBrk="0" hangingPunct="0">
              <a:lnSpc>
                <a:spcPct val="130000"/>
              </a:lnSpc>
            </a:pPr>
            <a:r>
              <a:rPr lang="zh-CN" altLang="en-US" sz="2200">
                <a:latin typeface="Times New Roman" pitchFamily="18" charset="0"/>
              </a:rPr>
              <a:t>    技术的真正作用在于充当学习者建构知识的工具，以拓展学习者建构知识的能力，通过使用技术工具来发展高阶能力，学习者是</a:t>
            </a:r>
            <a:r>
              <a:rPr lang="zh-CN" altLang="en-US" sz="2200">
                <a:solidFill>
                  <a:srgbClr val="FF0000"/>
                </a:solidFill>
                <a:latin typeface="Times New Roman" pitchFamily="18" charset="0"/>
              </a:rPr>
              <a:t>“</a:t>
            </a:r>
            <a:r>
              <a:rPr lang="en-US" altLang="zh-CN" sz="2200">
                <a:solidFill>
                  <a:srgbClr val="FF0000"/>
                </a:solidFill>
                <a:latin typeface="Times New Roman" pitchFamily="18" charset="0"/>
              </a:rPr>
              <a:t>learn with IT”</a:t>
            </a:r>
            <a:r>
              <a:rPr lang="zh-CN" altLang="en-US" sz="2200">
                <a:solidFill>
                  <a:srgbClr val="FF0000"/>
                </a:solidFill>
                <a:latin typeface="Times New Roman" pitchFamily="18" charset="0"/>
              </a:rPr>
              <a:t>（用技术学习），即建构主义技术应用观。</a:t>
            </a:r>
            <a:endParaRPr lang="zh-CN" altLang="en-US" sz="2200">
              <a:solidFill>
                <a:srgbClr val="FF0000"/>
              </a:solidFill>
              <a:latin typeface="Times New Roman" pitchFamily="18" charset="0"/>
              <a:cs typeface="Times New Roman" pitchFamily="18" charset="0"/>
            </a:endParaRPr>
          </a:p>
          <a:p>
            <a:pPr indent="266700" eaLnBrk="0" hangingPunct="0">
              <a:lnSpc>
                <a:spcPct val="130000"/>
              </a:lnSpc>
            </a:pPr>
            <a:r>
              <a:rPr lang="zh-CN" altLang="en-US" sz="2200">
                <a:latin typeface="Times New Roman" pitchFamily="18" charset="0"/>
              </a:rPr>
              <a:t>     </a:t>
            </a:r>
            <a:endParaRPr lang="zh-CN" altLang="en-US" sz="2200">
              <a:solidFill>
                <a:srgbClr val="FF0000"/>
              </a:solidFill>
              <a:latin typeface="Times New Roman" pitchFamily="18" charset="0"/>
            </a:endParaRPr>
          </a:p>
        </p:txBody>
      </p:sp>
      <p:sp>
        <p:nvSpPr>
          <p:cNvPr id="58371" name="标题 2"/>
          <p:cNvSpPr>
            <a:spLocks noGrp="1"/>
          </p:cNvSpPr>
          <p:nvPr>
            <p:ph type="title"/>
          </p:nvPr>
        </p:nvSpPr>
        <p:spPr>
          <a:xfrm>
            <a:off x="900113" y="214313"/>
            <a:ext cx="8029575" cy="766762"/>
          </a:xfrm>
        </p:spPr>
        <p:txBody>
          <a:bodyPr/>
          <a:lstStyle/>
          <a:p>
            <a:pPr algn="l"/>
            <a:r>
              <a:rPr lang="zh-CN" altLang="en-US" smtClean="0">
                <a:latin typeface="宋体" pitchFamily="2" charset="-122"/>
              </a:rPr>
              <a:t>技术作为学习工具，特别是认知工具</a:t>
            </a:r>
            <a:endParaRPr lang="zh-CN" altLang="en-US" smtClean="0"/>
          </a:p>
        </p:txBody>
      </p:sp>
      <p:sp>
        <p:nvSpPr>
          <p:cNvPr id="5" name="矩形 4"/>
          <p:cNvSpPr/>
          <p:nvPr/>
        </p:nvSpPr>
        <p:spPr>
          <a:xfrm>
            <a:off x="6961187" y="260648"/>
            <a:ext cx="250825" cy="750887"/>
          </a:xfrm>
          <a:prstGeom prst="rect">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zh-CN" altLang="en-US"/>
          </a:p>
        </p:txBody>
      </p:sp>
    </p:spTree>
    <p:extLst>
      <p:ext uri="{BB962C8B-B14F-4D97-AF65-F5344CB8AC3E}">
        <p14:creationId xmlns:p14="http://schemas.microsoft.com/office/powerpoint/2010/main" val="147047453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ChangeArrowheads="1"/>
          </p:cNvSpPr>
          <p:nvPr/>
        </p:nvSpPr>
        <p:spPr bwMode="auto">
          <a:xfrm>
            <a:off x="285750" y="1412875"/>
            <a:ext cx="8858250"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400">
                <a:solidFill>
                  <a:srgbClr val="FF0000"/>
                </a:solidFill>
                <a:latin typeface="楷体_GB2312" pitchFamily="49" charset="-122"/>
                <a:ea typeface="楷体_GB2312" pitchFamily="49" charset="-122"/>
              </a:rPr>
              <a:t>   （</a:t>
            </a:r>
            <a:r>
              <a:rPr lang="en-US" altLang="zh-CN" sz="2400">
                <a:solidFill>
                  <a:srgbClr val="FF0000"/>
                </a:solidFill>
                <a:latin typeface="楷体_GB2312" pitchFamily="49" charset="-122"/>
                <a:ea typeface="楷体_GB2312" pitchFamily="49" charset="-122"/>
              </a:rPr>
              <a:t>1</a:t>
            </a:r>
            <a:r>
              <a:rPr lang="zh-CN" altLang="en-US" sz="2400">
                <a:solidFill>
                  <a:srgbClr val="FF0000"/>
                </a:solidFill>
                <a:latin typeface="楷体_GB2312" pitchFamily="49" charset="-122"/>
                <a:ea typeface="楷体_GB2312" pitchFamily="49" charset="-122"/>
              </a:rPr>
              <a:t>）制品在应用时拓展了人的智能，使人变得更聪明、更有效率；</a:t>
            </a:r>
          </a:p>
          <a:p>
            <a:pPr>
              <a:lnSpc>
                <a:spcPct val="120000"/>
              </a:lnSpc>
            </a:pPr>
            <a:r>
              <a:rPr lang="zh-CN" altLang="en-US" sz="2400">
                <a:solidFill>
                  <a:srgbClr val="FF0000"/>
                </a:solidFill>
                <a:latin typeface="楷体_GB2312" pitchFamily="49" charset="-122"/>
                <a:ea typeface="楷体_GB2312" pitchFamily="49" charset="-122"/>
              </a:rPr>
              <a:t>   （</a:t>
            </a:r>
            <a:r>
              <a:rPr lang="en-US" altLang="zh-CN" sz="2400">
                <a:solidFill>
                  <a:srgbClr val="FF0000"/>
                </a:solidFill>
                <a:latin typeface="楷体_GB2312" pitchFamily="49" charset="-122"/>
                <a:ea typeface="楷体_GB2312" pitchFamily="49" charset="-122"/>
              </a:rPr>
              <a:t>2</a:t>
            </a:r>
            <a:r>
              <a:rPr lang="zh-CN" altLang="en-US" sz="2400">
                <a:solidFill>
                  <a:srgbClr val="FF0000"/>
                </a:solidFill>
                <a:latin typeface="楷体_GB2312" pitchFamily="49" charset="-122"/>
                <a:ea typeface="楷体_GB2312" pitchFamily="49" charset="-122"/>
              </a:rPr>
              <a:t>）人在使用制品的过程中，会产生</a:t>
            </a:r>
            <a:r>
              <a:rPr lang="zh-CN" altLang="en-US" sz="2400" u="sng">
                <a:solidFill>
                  <a:srgbClr val="FF0000"/>
                </a:solidFill>
                <a:latin typeface="楷体_GB2312" pitchFamily="49" charset="-122"/>
                <a:ea typeface="楷体_GB2312" pitchFamily="49" charset="-122"/>
              </a:rPr>
              <a:t>认知留存</a:t>
            </a:r>
            <a:r>
              <a:rPr lang="zh-CN" altLang="en-US" sz="2400">
                <a:solidFill>
                  <a:srgbClr val="FF0000"/>
                </a:solidFill>
                <a:latin typeface="楷体_GB2312" pitchFamily="49" charset="-122"/>
                <a:ea typeface="楷体_GB2312" pitchFamily="49" charset="-122"/>
              </a:rPr>
              <a:t>现象；</a:t>
            </a:r>
          </a:p>
          <a:p>
            <a:pPr>
              <a:lnSpc>
                <a:spcPct val="120000"/>
              </a:lnSpc>
            </a:pPr>
            <a:r>
              <a:rPr lang="zh-CN" altLang="en-US" sz="2400">
                <a:solidFill>
                  <a:srgbClr val="FF0000"/>
                </a:solidFill>
                <a:latin typeface="楷体_GB2312" pitchFamily="49" charset="-122"/>
                <a:ea typeface="楷体_GB2312" pitchFamily="49" charset="-122"/>
              </a:rPr>
              <a:t>   （</a:t>
            </a:r>
            <a:r>
              <a:rPr lang="en-US" altLang="zh-CN" sz="2400">
                <a:solidFill>
                  <a:srgbClr val="FF0000"/>
                </a:solidFill>
                <a:latin typeface="楷体_GB2312" pitchFamily="49" charset="-122"/>
                <a:ea typeface="楷体_GB2312" pitchFamily="49" charset="-122"/>
              </a:rPr>
              <a:t>3</a:t>
            </a:r>
            <a:r>
              <a:rPr lang="zh-CN" altLang="en-US" sz="2400">
                <a:solidFill>
                  <a:srgbClr val="FF0000"/>
                </a:solidFill>
                <a:latin typeface="楷体_GB2312" pitchFamily="49" charset="-122"/>
                <a:ea typeface="楷体_GB2312" pitchFamily="49" charset="-122"/>
              </a:rPr>
              <a:t>）使用制品有助于发展使用者的元认知能力；</a:t>
            </a:r>
          </a:p>
          <a:p>
            <a:pPr>
              <a:lnSpc>
                <a:spcPct val="120000"/>
              </a:lnSpc>
            </a:pPr>
            <a:r>
              <a:rPr lang="zh-CN" altLang="en-US" sz="2400">
                <a:solidFill>
                  <a:srgbClr val="FF0000"/>
                </a:solidFill>
                <a:latin typeface="楷体_GB2312" pitchFamily="49" charset="-122"/>
                <a:ea typeface="楷体_GB2312" pitchFamily="49" charset="-122"/>
              </a:rPr>
              <a:t>   （</a:t>
            </a:r>
            <a:r>
              <a:rPr lang="en-US" altLang="zh-CN" sz="2400">
                <a:solidFill>
                  <a:srgbClr val="FF0000"/>
                </a:solidFill>
                <a:latin typeface="楷体_GB2312" pitchFamily="49" charset="-122"/>
                <a:ea typeface="楷体_GB2312" pitchFamily="49" charset="-122"/>
              </a:rPr>
              <a:t>4</a:t>
            </a:r>
            <a:r>
              <a:rPr lang="zh-CN" altLang="en-US" sz="2400">
                <a:solidFill>
                  <a:srgbClr val="FF0000"/>
                </a:solidFill>
                <a:latin typeface="楷体_GB2312" pitchFamily="49" charset="-122"/>
                <a:ea typeface="楷体_GB2312" pitchFamily="49" charset="-122"/>
              </a:rPr>
              <a:t>）能很好的分担学习者的认知负荷；</a:t>
            </a:r>
          </a:p>
          <a:p>
            <a:pPr>
              <a:lnSpc>
                <a:spcPct val="120000"/>
              </a:lnSpc>
            </a:pPr>
            <a:r>
              <a:rPr lang="zh-CN" altLang="en-US" sz="2400">
                <a:solidFill>
                  <a:srgbClr val="FF0000"/>
                </a:solidFill>
                <a:latin typeface="楷体_GB2312" pitchFamily="49" charset="-122"/>
                <a:ea typeface="楷体_GB2312" pitchFamily="49" charset="-122"/>
              </a:rPr>
              <a:t>   （</a:t>
            </a:r>
            <a:r>
              <a:rPr lang="en-US" altLang="zh-CN" sz="2400">
                <a:solidFill>
                  <a:srgbClr val="FF0000"/>
                </a:solidFill>
                <a:latin typeface="楷体_GB2312" pitchFamily="49" charset="-122"/>
                <a:ea typeface="楷体_GB2312" pitchFamily="49" charset="-122"/>
              </a:rPr>
              <a:t>5</a:t>
            </a:r>
            <a:r>
              <a:rPr lang="zh-CN" altLang="en-US" sz="2400">
                <a:solidFill>
                  <a:srgbClr val="FF0000"/>
                </a:solidFill>
                <a:latin typeface="楷体_GB2312" pitchFamily="49" charset="-122"/>
                <a:ea typeface="楷体_GB2312" pitchFamily="49" charset="-122"/>
              </a:rPr>
              <a:t>）提高认知给养，制品特别是智能制品是丰富的认知给养之源。</a:t>
            </a:r>
          </a:p>
          <a:p>
            <a:pPr>
              <a:lnSpc>
                <a:spcPct val="120000"/>
              </a:lnSpc>
            </a:pPr>
            <a:r>
              <a:rPr lang="zh-CN" altLang="en-US" sz="2400">
                <a:latin typeface="宋体" pitchFamily="2" charset="-122"/>
              </a:rPr>
              <a:t>     </a:t>
            </a:r>
            <a:r>
              <a:rPr lang="en-US" altLang="zh-CN">
                <a:latin typeface="宋体" pitchFamily="2" charset="-122"/>
              </a:rPr>
              <a:t>[</a:t>
            </a:r>
            <a:r>
              <a:rPr lang="zh-CN" altLang="en-US">
                <a:latin typeface="Times New Roman" pitchFamily="18" charset="0"/>
                <a:ea typeface="仿宋_GB2312"/>
                <a:cs typeface="仿宋_GB2312"/>
              </a:rPr>
              <a:t>所谓“认知留存”（</a:t>
            </a:r>
            <a:r>
              <a:rPr lang="en-US" altLang="zh-CN">
                <a:latin typeface="Times New Roman" pitchFamily="18" charset="0"/>
                <a:ea typeface="仿宋_GB2312"/>
                <a:cs typeface="仿宋_GB2312"/>
              </a:rPr>
              <a:t>cognitive residue</a:t>
            </a:r>
            <a:r>
              <a:rPr lang="zh-CN" altLang="en-US">
                <a:latin typeface="Times New Roman" pitchFamily="18" charset="0"/>
                <a:ea typeface="仿宋_GB2312"/>
                <a:cs typeface="仿宋_GB2312"/>
              </a:rPr>
              <a:t>）</a:t>
            </a:r>
            <a:r>
              <a:rPr lang="zh-CN" altLang="en-US">
                <a:ea typeface="仿宋_GB2312"/>
                <a:cs typeface="仿宋_GB2312"/>
              </a:rPr>
              <a:t>在使用</a:t>
            </a:r>
            <a:r>
              <a:rPr lang="en-US" altLang="zh-CN">
                <a:ea typeface="仿宋_GB2312"/>
                <a:cs typeface="仿宋_GB2312"/>
              </a:rPr>
              <a:t>IT</a:t>
            </a:r>
            <a:r>
              <a:rPr lang="zh-CN" altLang="en-US">
                <a:ea typeface="仿宋_GB2312"/>
                <a:cs typeface="仿宋_GB2312"/>
              </a:rPr>
              <a:t>支持高阶能力发展的过程中，通过使用技术获得的能力会逐渐内化，即使后来技术不存在时也能有效地支持高级思维活动。例如，当学生使用</a:t>
            </a:r>
            <a:r>
              <a:rPr lang="zh-CN" altLang="en-US">
                <a:latin typeface="Times New Roman" pitchFamily="18" charset="0"/>
                <a:ea typeface="仿宋_GB2312"/>
                <a:cs typeface="仿宋_GB2312"/>
              </a:rPr>
              <a:t>“</a:t>
            </a:r>
            <a:r>
              <a:rPr lang="zh-CN" altLang="en-US">
                <a:ea typeface="仿宋_GB2312"/>
                <a:cs typeface="仿宋_GB2312"/>
              </a:rPr>
              <a:t>写作伙伴</a:t>
            </a:r>
            <a:r>
              <a:rPr lang="zh-CN" altLang="en-US">
                <a:latin typeface="Times New Roman" pitchFamily="18" charset="0"/>
                <a:ea typeface="仿宋_GB2312"/>
                <a:cs typeface="仿宋_GB2312"/>
              </a:rPr>
              <a:t>”</a:t>
            </a:r>
            <a:r>
              <a:rPr lang="zh-CN" altLang="en-US">
                <a:ea typeface="仿宋_GB2312"/>
                <a:cs typeface="仿宋_GB2312"/>
              </a:rPr>
              <a:t>教学软件获得有关写作的元认知指导后，即使以后学生不再用这一软件时，软件中写作方法已内化为学生自觉的行动</a:t>
            </a:r>
            <a:r>
              <a:rPr lang="en-US" altLang="zh-CN">
                <a:latin typeface="宋体" pitchFamily="2" charset="-122"/>
              </a:rPr>
              <a:t>]</a:t>
            </a:r>
            <a:r>
              <a:rPr lang="en-US" altLang="zh-CN" sz="2500"/>
              <a:t> </a:t>
            </a:r>
            <a:endParaRPr lang="en-US" altLang="zh-CN" sz="4000"/>
          </a:p>
        </p:txBody>
      </p:sp>
      <p:sp>
        <p:nvSpPr>
          <p:cNvPr id="59395" name="标题 2"/>
          <p:cNvSpPr>
            <a:spLocks noGrp="1"/>
          </p:cNvSpPr>
          <p:nvPr>
            <p:ph type="title"/>
          </p:nvPr>
        </p:nvSpPr>
        <p:spPr>
          <a:xfrm>
            <a:off x="1042988" y="-22225"/>
            <a:ext cx="5473700" cy="858838"/>
          </a:xfrm>
        </p:spPr>
        <p:txBody>
          <a:bodyPr/>
          <a:lstStyle/>
          <a:p>
            <a:pPr algn="l" eaLnBrk="1" hangingPunct="1"/>
            <a:r>
              <a:rPr lang="zh-CN" altLang="en-US" sz="2800" smtClean="0">
                <a:latin typeface="Times New Roman" pitchFamily="18" charset="0"/>
              </a:rPr>
              <a:t>通过使用技术可以促进认知</a:t>
            </a:r>
            <a:endParaRPr lang="zh-CN" altLang="en-US" sz="2800" smtClean="0"/>
          </a:p>
        </p:txBody>
      </p:sp>
      <p:sp>
        <p:nvSpPr>
          <p:cNvPr id="4" name="矩形 3"/>
          <p:cNvSpPr/>
          <p:nvPr/>
        </p:nvSpPr>
        <p:spPr>
          <a:xfrm>
            <a:off x="7200900" y="52388"/>
            <a:ext cx="250825" cy="750887"/>
          </a:xfrm>
          <a:prstGeom prst="rect">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zh-CN" altLang="en-US"/>
          </a:p>
        </p:txBody>
      </p:sp>
    </p:spTree>
    <p:extLst>
      <p:ext uri="{BB962C8B-B14F-4D97-AF65-F5344CB8AC3E}">
        <p14:creationId xmlns:p14="http://schemas.microsoft.com/office/powerpoint/2010/main" val="34911053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title"/>
          </p:nvPr>
        </p:nvSpPr>
        <p:spPr>
          <a:xfrm>
            <a:off x="755650" y="115888"/>
            <a:ext cx="6119813" cy="720725"/>
          </a:xfrm>
        </p:spPr>
        <p:txBody>
          <a:bodyPr/>
          <a:lstStyle/>
          <a:p>
            <a:pPr eaLnBrk="1" hangingPunct="1"/>
            <a:r>
              <a:rPr lang="zh-CN" altLang="en-US" smtClean="0"/>
              <a:t>例：使复杂问题简单化</a:t>
            </a:r>
          </a:p>
        </p:txBody>
      </p:sp>
      <p:sp>
        <p:nvSpPr>
          <p:cNvPr id="60419" name="内容占位符 2"/>
          <p:cNvSpPr>
            <a:spLocks noGrp="1"/>
          </p:cNvSpPr>
          <p:nvPr>
            <p:ph idx="1"/>
          </p:nvPr>
        </p:nvSpPr>
        <p:spPr>
          <a:xfrm>
            <a:off x="468313" y="1298575"/>
            <a:ext cx="8075612" cy="3705225"/>
          </a:xfrm>
        </p:spPr>
        <p:txBody>
          <a:bodyPr/>
          <a:lstStyle/>
          <a:p>
            <a:pPr eaLnBrk="1" hangingPunct="1"/>
            <a:r>
              <a:rPr lang="zh-CN" sz="2400" dirty="0" smtClean="0"/>
              <a:t>一些比较复杂的问题，往往由于作图、运算等过程比较繁琐，经常会冲淡课堂教学的主要内容，</a:t>
            </a:r>
            <a:r>
              <a:rPr lang="zh-CN" altLang="en-US" sz="2400" dirty="0" smtClean="0"/>
              <a:t>计算机</a:t>
            </a:r>
            <a:r>
              <a:rPr lang="zh-CN" sz="2400" dirty="0" smtClean="0"/>
              <a:t>在此时能起到很好的助手的作用。</a:t>
            </a:r>
            <a:endParaRPr lang="zh-CN" altLang="en-US" sz="2400" dirty="0" smtClean="0"/>
          </a:p>
        </p:txBody>
      </p:sp>
      <p:pic>
        <p:nvPicPr>
          <p:cNvPr id="60420" name="Picture 4" descr="Image00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996952"/>
            <a:ext cx="4713288"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矩形 4"/>
          <p:cNvSpPr>
            <a:spLocks noChangeArrowheads="1"/>
          </p:cNvSpPr>
          <p:nvPr/>
        </p:nvSpPr>
        <p:spPr bwMode="auto">
          <a:xfrm>
            <a:off x="971600" y="4365104"/>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effectLst>
                  <a:outerShdw blurRad="38100" dist="38100" dir="2700000" algn="tl">
                    <a:srgbClr val="000000">
                      <a:alpha val="43137"/>
                    </a:srgbClr>
                  </a:outerShdw>
                </a:effectLst>
              </a:rPr>
              <a:t>杨辉三角形</a:t>
            </a:r>
          </a:p>
        </p:txBody>
      </p:sp>
      <p:sp>
        <p:nvSpPr>
          <p:cNvPr id="6" name="矩形 5"/>
          <p:cNvSpPr/>
          <p:nvPr/>
        </p:nvSpPr>
        <p:spPr>
          <a:xfrm>
            <a:off x="7200900" y="52388"/>
            <a:ext cx="250825" cy="750887"/>
          </a:xfrm>
          <a:prstGeom prst="rect">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zh-CN" altLang="en-US"/>
          </a:p>
        </p:txBody>
      </p:sp>
    </p:spTree>
    <p:extLst>
      <p:ext uri="{BB962C8B-B14F-4D97-AF65-F5344CB8AC3E}">
        <p14:creationId xmlns:p14="http://schemas.microsoft.com/office/powerpoint/2010/main" val="159458832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p:cNvSpPr>
            <a:spLocks noGrp="1"/>
          </p:cNvSpPr>
          <p:nvPr>
            <p:ph type="title"/>
          </p:nvPr>
        </p:nvSpPr>
        <p:spPr>
          <a:xfrm>
            <a:off x="755650" y="115888"/>
            <a:ext cx="6119813" cy="720725"/>
          </a:xfrm>
        </p:spPr>
        <p:txBody>
          <a:bodyPr/>
          <a:lstStyle/>
          <a:p>
            <a:r>
              <a:rPr lang="zh-CN" altLang="en-US" smtClean="0"/>
              <a:t>例：辅助对概念的理解</a:t>
            </a:r>
          </a:p>
        </p:txBody>
      </p:sp>
      <p:sp>
        <p:nvSpPr>
          <p:cNvPr id="61443" name="内容占位符 2"/>
          <p:cNvSpPr>
            <a:spLocks noGrp="1"/>
          </p:cNvSpPr>
          <p:nvPr>
            <p:ph idx="1"/>
          </p:nvPr>
        </p:nvSpPr>
        <p:spPr>
          <a:xfrm>
            <a:off x="457200" y="1600200"/>
            <a:ext cx="8229600" cy="2185988"/>
          </a:xfrm>
        </p:spPr>
        <p:txBody>
          <a:bodyPr/>
          <a:lstStyle/>
          <a:p>
            <a:r>
              <a:rPr lang="zh-CN" sz="2400" dirty="0" smtClean="0"/>
              <a:t>对于数学概念理解的深浅，直接决定了数学学习的优劣。数学成绩不理想的学生中有相当一部分是对于数学概念的理解不够深刻。</a:t>
            </a:r>
          </a:p>
          <a:p>
            <a:endParaRPr lang="zh-CN" altLang="en-US" sz="2400" dirty="0" smtClean="0"/>
          </a:p>
        </p:txBody>
      </p:sp>
      <p:pic>
        <p:nvPicPr>
          <p:cNvPr id="61444" name="Picture 4" descr="Image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284984"/>
            <a:ext cx="3357563"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矩形 4"/>
          <p:cNvSpPr>
            <a:spLocks noChangeArrowheads="1"/>
          </p:cNvSpPr>
          <p:nvPr/>
        </p:nvSpPr>
        <p:spPr bwMode="auto">
          <a:xfrm>
            <a:off x="611560" y="4365104"/>
            <a:ext cx="3643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00" dirty="0">
                <a:effectLst>
                  <a:outerShdw blurRad="38100" dist="38100" dir="2700000" algn="tl">
                    <a:srgbClr val="000000">
                      <a:alpha val="43137"/>
                    </a:srgbClr>
                  </a:outerShdw>
                </a:effectLst>
              </a:rPr>
              <a:t>比如对三角形内角和</a:t>
            </a:r>
            <a:r>
              <a:rPr lang="en-US" altLang="zh-CN" sz="1800" dirty="0">
                <a:effectLst>
                  <a:outerShdw blurRad="38100" dist="38100" dir="2700000" algn="tl">
                    <a:srgbClr val="000000">
                      <a:alpha val="43137"/>
                    </a:srgbClr>
                  </a:outerShdw>
                </a:effectLst>
              </a:rPr>
              <a:t>180</a:t>
            </a:r>
            <a:r>
              <a:rPr lang="zh-CN" altLang="en-US" sz="1800" dirty="0">
                <a:effectLst>
                  <a:outerShdw blurRad="38100" dist="38100" dir="2700000" algn="tl">
                    <a:srgbClr val="000000">
                      <a:alpha val="43137"/>
                    </a:srgbClr>
                  </a:outerShdw>
                </a:effectLst>
              </a:rPr>
              <a:t>度</a:t>
            </a:r>
            <a:r>
              <a:rPr lang="en-US" altLang="zh-CN" sz="1800" dirty="0">
                <a:effectLst>
                  <a:outerShdw blurRad="38100" dist="38100" dir="2700000" algn="tl">
                    <a:srgbClr val="000000">
                      <a:alpha val="43137"/>
                    </a:srgbClr>
                  </a:outerShdw>
                </a:effectLst>
              </a:rPr>
              <a:t>,</a:t>
            </a:r>
            <a:r>
              <a:rPr lang="zh-CN" altLang="en-US" sz="1800" dirty="0">
                <a:effectLst>
                  <a:outerShdw blurRad="38100" dist="38100" dir="2700000" algn="tl">
                    <a:srgbClr val="000000">
                      <a:alpha val="43137"/>
                    </a:srgbClr>
                  </a:outerShdw>
                </a:effectLst>
              </a:rPr>
              <a:t> 通过拖动三角形任意一顶点改变三角形方向</a:t>
            </a:r>
            <a:r>
              <a:rPr lang="en-US" altLang="zh-CN" sz="1800" dirty="0">
                <a:effectLst>
                  <a:outerShdw blurRad="38100" dist="38100" dir="2700000" algn="tl">
                    <a:srgbClr val="000000">
                      <a:alpha val="43137"/>
                    </a:srgbClr>
                  </a:outerShdw>
                </a:effectLst>
              </a:rPr>
              <a:t>,</a:t>
            </a:r>
            <a:r>
              <a:rPr lang="zh-CN" altLang="en-US" sz="1800" dirty="0">
                <a:effectLst>
                  <a:outerShdw blurRad="38100" dist="38100" dir="2700000" algn="tl">
                    <a:srgbClr val="000000">
                      <a:alpha val="43137"/>
                    </a:srgbClr>
                  </a:outerShdw>
                </a:effectLst>
              </a:rPr>
              <a:t>我们可以很直观理解任意三角形的内角和都为</a:t>
            </a:r>
            <a:r>
              <a:rPr lang="en-US" altLang="zh-CN" sz="1800" dirty="0">
                <a:effectLst>
                  <a:outerShdw blurRad="38100" dist="38100" dir="2700000" algn="tl">
                    <a:srgbClr val="000000">
                      <a:alpha val="43137"/>
                    </a:srgbClr>
                  </a:outerShdw>
                </a:effectLst>
              </a:rPr>
              <a:t>180</a:t>
            </a:r>
            <a:r>
              <a:rPr lang="zh-CN" altLang="en-US" sz="1800" dirty="0">
                <a:effectLst>
                  <a:outerShdw blurRad="38100" dist="38100" dir="2700000" algn="tl">
                    <a:srgbClr val="000000">
                      <a:alpha val="43137"/>
                    </a:srgbClr>
                  </a:outerShdw>
                </a:effectLst>
              </a:rPr>
              <a:t>度</a:t>
            </a:r>
            <a:r>
              <a:rPr lang="en-US" altLang="zh-CN" sz="1800" dirty="0">
                <a:effectLst>
                  <a:outerShdw blurRad="38100" dist="38100" dir="2700000" algn="tl">
                    <a:srgbClr val="000000">
                      <a:alpha val="43137"/>
                    </a:srgbClr>
                  </a:outerShdw>
                </a:effectLst>
              </a:rPr>
              <a:t>.</a:t>
            </a:r>
            <a:endParaRPr lang="zh-CN" altLang="en-US" sz="1800" dirty="0">
              <a:effectLst>
                <a:outerShdw blurRad="38100" dist="38100" dir="2700000" algn="tl">
                  <a:srgbClr val="000000">
                    <a:alpha val="43137"/>
                  </a:srgbClr>
                </a:outerShdw>
              </a:effectLst>
            </a:endParaRPr>
          </a:p>
        </p:txBody>
      </p:sp>
      <p:sp>
        <p:nvSpPr>
          <p:cNvPr id="6" name="矩形 5"/>
          <p:cNvSpPr/>
          <p:nvPr/>
        </p:nvSpPr>
        <p:spPr>
          <a:xfrm>
            <a:off x="7200900" y="52388"/>
            <a:ext cx="250825" cy="750887"/>
          </a:xfrm>
          <a:prstGeom prst="rect">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zh-CN" altLang="en-US"/>
          </a:p>
        </p:txBody>
      </p:sp>
    </p:spTree>
    <p:extLst>
      <p:ext uri="{BB962C8B-B14F-4D97-AF65-F5344CB8AC3E}">
        <p14:creationId xmlns:p14="http://schemas.microsoft.com/office/powerpoint/2010/main" val="206919615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p:cNvSpPr>
            <a:spLocks noGrp="1"/>
          </p:cNvSpPr>
          <p:nvPr>
            <p:ph type="title"/>
          </p:nvPr>
        </p:nvSpPr>
        <p:spPr>
          <a:xfrm>
            <a:off x="890588" y="1052513"/>
            <a:ext cx="7713662" cy="720725"/>
          </a:xfrm>
        </p:spPr>
        <p:txBody>
          <a:bodyPr/>
          <a:lstStyle/>
          <a:p>
            <a:pPr algn="l"/>
            <a:r>
              <a:rPr lang="zh-CN" altLang="en-US" sz="2000" smtClean="0"/>
              <a:t>        在数学认知工具的支持下，学习者有机会利用三个变量来控制二次函数的三个系数，通过画图象来直观感受相关性质</a:t>
            </a:r>
            <a:r>
              <a:rPr lang="en-US" altLang="zh-CN" sz="2000" smtClean="0"/>
              <a:t>,</a:t>
            </a:r>
            <a:r>
              <a:rPr lang="zh-CN" altLang="en-US" sz="2000" smtClean="0"/>
              <a:t>如开口方向</a:t>
            </a:r>
            <a:r>
              <a:rPr lang="en-US" altLang="zh-CN" sz="2000" smtClean="0"/>
              <a:t>,</a:t>
            </a:r>
            <a:r>
              <a:rPr lang="zh-CN" altLang="en-US" sz="2000" smtClean="0"/>
              <a:t>大小</a:t>
            </a:r>
            <a:r>
              <a:rPr lang="en-US" altLang="zh-CN" sz="2000" smtClean="0"/>
              <a:t>,</a:t>
            </a:r>
            <a:r>
              <a:rPr lang="zh-CN" altLang="en-US" sz="2000" smtClean="0"/>
              <a:t>图象的平移变化等。</a:t>
            </a:r>
          </a:p>
        </p:txBody>
      </p:sp>
      <p:sp>
        <p:nvSpPr>
          <p:cNvPr id="62467" name="页脚占位符 3"/>
          <p:cNvSpPr>
            <a:spLocks noGrp="1"/>
          </p:cNvSpPr>
          <p:nvPr>
            <p:ph type="ftr"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tx1"/>
                </a:solidFill>
                <a:latin typeface="Arial" pitchFamily="34" charset="0"/>
                <a:ea typeface="宋体" pitchFamily="2" charset="-122"/>
              </a:defRPr>
            </a:lvl9pPr>
          </a:lstStyle>
          <a:p>
            <a:pPr eaLnBrk="1" hangingPunct="1"/>
            <a:endParaRPr lang="zh-CN" altLang="en-US"/>
          </a:p>
        </p:txBody>
      </p:sp>
      <p:pic>
        <p:nvPicPr>
          <p:cNvPr id="62468" name="Picture 2" descr="Image00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2095500"/>
            <a:ext cx="5900738"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7200900" y="52388"/>
            <a:ext cx="250825" cy="750887"/>
          </a:xfrm>
          <a:prstGeom prst="rect">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zh-CN" altLang="en-US"/>
          </a:p>
        </p:txBody>
      </p:sp>
    </p:spTree>
    <p:extLst>
      <p:ext uri="{BB962C8B-B14F-4D97-AF65-F5344CB8AC3E}">
        <p14:creationId xmlns:p14="http://schemas.microsoft.com/office/powerpoint/2010/main" val="1796781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标题 4"/>
          <p:cNvSpPr>
            <a:spLocks noGrp="1"/>
          </p:cNvSpPr>
          <p:nvPr>
            <p:ph type="title"/>
          </p:nvPr>
        </p:nvSpPr>
        <p:spPr>
          <a:xfrm>
            <a:off x="467544" y="197768"/>
            <a:ext cx="8229600" cy="1143000"/>
          </a:xfrm>
        </p:spPr>
        <p:txBody>
          <a:bodyPr/>
          <a:lstStyle/>
          <a:p>
            <a:r>
              <a:rPr lang="zh-CN" altLang="en-US" smtClean="0"/>
              <a:t>例：促进思维外化</a:t>
            </a:r>
          </a:p>
        </p:txBody>
      </p:sp>
      <p:pic>
        <p:nvPicPr>
          <p:cNvPr id="122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124744"/>
            <a:ext cx="4380900" cy="216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07504" y="4042807"/>
            <a:ext cx="8757192" cy="2554545"/>
          </a:xfrm>
          <a:prstGeom prst="rect">
            <a:avLst/>
          </a:prstGeom>
        </p:spPr>
        <p:txBody>
          <a:bodyPr wrap="square">
            <a:spAutoFit/>
          </a:bodyPr>
          <a:lstStyle/>
          <a:p>
            <a:pPr indent="536575"/>
            <a:r>
              <a:rPr lang="zh-CN" altLang="zh-CN" dirty="0"/>
              <a:t>概念</a:t>
            </a:r>
            <a:r>
              <a:rPr lang="zh-CN" altLang="zh-CN" dirty="0" smtClean="0"/>
              <a:t>图用</a:t>
            </a:r>
            <a:r>
              <a:rPr lang="zh-CN" altLang="zh-CN" dirty="0"/>
              <a:t>一种树形结构图或蜘蛛网状图排列任何一个主题的各个要点，并将新旧知识有效整合的策略。概念图可以用纸笔生成，也可以用计算机生成，计算机的一些画图工具使概念图的生成和管理都变得更加容易。使用概念图的学习策略主要在于绘制概念图并利用它来学习。对于学习内容的每个大主题，可以绘制一张概念图。</a:t>
            </a:r>
          </a:p>
          <a:p>
            <a:pPr indent="536575"/>
            <a:r>
              <a:rPr lang="zh-CN" altLang="zh-CN" dirty="0"/>
              <a:t>这种学习策略比较有助于使</a:t>
            </a:r>
            <a:r>
              <a:rPr lang="zh-CN" altLang="zh-CN" dirty="0">
                <a:solidFill>
                  <a:srgbClr val="FF0000"/>
                </a:solidFill>
              </a:rPr>
              <a:t>学习内容条理化</a:t>
            </a:r>
            <a:r>
              <a:rPr lang="zh-CN" altLang="zh-CN" dirty="0"/>
              <a:t>，培养学生</a:t>
            </a:r>
            <a:r>
              <a:rPr lang="zh-CN" altLang="zh-CN" dirty="0">
                <a:solidFill>
                  <a:srgbClr val="FF0000"/>
                </a:solidFill>
              </a:rPr>
              <a:t>思维的条理性</a:t>
            </a:r>
            <a:r>
              <a:rPr lang="zh-CN" altLang="zh-CN" dirty="0"/>
              <a:t>。同时，这种学习策略还具有很好的个体适应性，不同的学习者，可以根据自己的学习需要及现有水平画出适合自己的概念图</a:t>
            </a:r>
            <a:r>
              <a:rPr lang="zh-CN" altLang="zh-CN" dirty="0" smtClean="0"/>
              <a:t>。</a:t>
            </a:r>
            <a:endParaRPr lang="zh-CN" altLang="zh-CN" dirty="0"/>
          </a:p>
        </p:txBody>
      </p:sp>
      <p:sp>
        <p:nvSpPr>
          <p:cNvPr id="3" name="Rectangle 3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4" name="Group 3"/>
          <p:cNvGrpSpPr>
            <a:grpSpLocks noChangeAspect="1"/>
          </p:cNvGrpSpPr>
          <p:nvPr/>
        </p:nvGrpSpPr>
        <p:grpSpPr bwMode="auto">
          <a:xfrm>
            <a:off x="4652772" y="958680"/>
            <a:ext cx="4457700" cy="2873375"/>
            <a:chOff x="2677" y="6596"/>
            <a:chExt cx="5850" cy="3817"/>
          </a:xfrm>
        </p:grpSpPr>
        <p:sp>
          <p:nvSpPr>
            <p:cNvPr id="5" name="AutoShape 31"/>
            <p:cNvSpPr>
              <a:spLocks noChangeAspect="1" noChangeArrowheads="1" noTextEdit="1"/>
            </p:cNvSpPr>
            <p:nvPr/>
          </p:nvSpPr>
          <p:spPr bwMode="auto">
            <a:xfrm>
              <a:off x="2677" y="6596"/>
              <a:ext cx="5850" cy="3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3200"/>
            </a:p>
          </p:txBody>
        </p:sp>
        <p:sp>
          <p:nvSpPr>
            <p:cNvPr id="6" name="Text Box 30"/>
            <p:cNvSpPr txBox="1">
              <a:spLocks noChangeArrowheads="1"/>
            </p:cNvSpPr>
            <p:nvPr/>
          </p:nvSpPr>
          <p:spPr bwMode="auto">
            <a:xfrm>
              <a:off x="2827" y="7254"/>
              <a:ext cx="450" cy="27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空间中直线间的位置关系</a:t>
              </a:r>
              <a:endParaRPr kumimoji="0" lang="zh-CN" sz="3200" b="0" i="0" u="none" strike="noStrike" cap="none" normalizeH="0" baseline="0" smtClean="0">
                <a:ln>
                  <a:noFill/>
                </a:ln>
                <a:solidFill>
                  <a:schemeClr val="tx1"/>
                </a:solidFill>
                <a:effectLst/>
                <a:latin typeface="Arial" pitchFamily="34" charset="0"/>
                <a:ea typeface="宋体" pitchFamily="2" charset="-122"/>
              </a:endParaRPr>
            </a:p>
          </p:txBody>
        </p:sp>
        <p:sp>
          <p:nvSpPr>
            <p:cNvPr id="7" name="Line 29"/>
            <p:cNvSpPr>
              <a:spLocks noChangeShapeType="1"/>
            </p:cNvSpPr>
            <p:nvPr/>
          </p:nvSpPr>
          <p:spPr bwMode="auto">
            <a:xfrm>
              <a:off x="3277" y="8834"/>
              <a:ext cx="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3200"/>
            </a:p>
          </p:txBody>
        </p:sp>
        <p:sp>
          <p:nvSpPr>
            <p:cNvPr id="8" name="Line 28"/>
            <p:cNvSpPr>
              <a:spLocks noChangeShapeType="1"/>
            </p:cNvSpPr>
            <p:nvPr/>
          </p:nvSpPr>
          <p:spPr bwMode="auto">
            <a:xfrm>
              <a:off x="3577" y="7518"/>
              <a:ext cx="1" cy="22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3200"/>
            </a:p>
          </p:txBody>
        </p:sp>
        <p:sp>
          <p:nvSpPr>
            <p:cNvPr id="9" name="Line 27"/>
            <p:cNvSpPr>
              <a:spLocks noChangeShapeType="1"/>
            </p:cNvSpPr>
            <p:nvPr/>
          </p:nvSpPr>
          <p:spPr bwMode="auto">
            <a:xfrm>
              <a:off x="3577" y="7518"/>
              <a:ext cx="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3200"/>
            </a:p>
          </p:txBody>
        </p:sp>
        <p:sp>
          <p:nvSpPr>
            <p:cNvPr id="10" name="Text Box 26"/>
            <p:cNvSpPr txBox="1">
              <a:spLocks noChangeArrowheads="1"/>
            </p:cNvSpPr>
            <p:nvPr/>
          </p:nvSpPr>
          <p:spPr bwMode="auto">
            <a:xfrm>
              <a:off x="3877" y="7386"/>
              <a:ext cx="1050" cy="3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共面直线</a:t>
              </a:r>
              <a:endParaRPr kumimoji="0" lang="zh-CN" sz="3200" b="0" i="0" u="none" strike="noStrike" cap="none" normalizeH="0" baseline="0" smtClean="0">
                <a:ln>
                  <a:noFill/>
                </a:ln>
                <a:solidFill>
                  <a:schemeClr val="tx1"/>
                </a:solidFill>
                <a:effectLst/>
                <a:latin typeface="Arial" pitchFamily="34" charset="0"/>
                <a:ea typeface="宋体" pitchFamily="2" charset="-122"/>
              </a:endParaRPr>
            </a:p>
          </p:txBody>
        </p:sp>
        <p:sp>
          <p:nvSpPr>
            <p:cNvPr id="11" name="Text Box 25"/>
            <p:cNvSpPr txBox="1">
              <a:spLocks noChangeArrowheads="1"/>
            </p:cNvSpPr>
            <p:nvPr/>
          </p:nvSpPr>
          <p:spPr bwMode="auto">
            <a:xfrm>
              <a:off x="3877" y="9492"/>
              <a:ext cx="1050" cy="39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异面直线</a:t>
              </a:r>
              <a:endParaRPr kumimoji="0" lang="zh-CN" sz="32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2" name="Line 24"/>
            <p:cNvSpPr>
              <a:spLocks noChangeShapeType="1"/>
            </p:cNvSpPr>
            <p:nvPr/>
          </p:nvSpPr>
          <p:spPr bwMode="auto">
            <a:xfrm>
              <a:off x="3577" y="9755"/>
              <a:ext cx="3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3200"/>
            </a:p>
          </p:txBody>
        </p:sp>
        <p:sp>
          <p:nvSpPr>
            <p:cNvPr id="13" name="Line 23"/>
            <p:cNvSpPr>
              <a:spLocks noChangeShapeType="1"/>
            </p:cNvSpPr>
            <p:nvPr/>
          </p:nvSpPr>
          <p:spPr bwMode="auto">
            <a:xfrm>
              <a:off x="4927" y="7518"/>
              <a:ext cx="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3200"/>
            </a:p>
          </p:txBody>
        </p:sp>
        <p:sp>
          <p:nvSpPr>
            <p:cNvPr id="14" name="Line 22"/>
            <p:cNvSpPr>
              <a:spLocks noChangeShapeType="1"/>
            </p:cNvSpPr>
            <p:nvPr/>
          </p:nvSpPr>
          <p:spPr bwMode="auto">
            <a:xfrm>
              <a:off x="5227" y="6991"/>
              <a:ext cx="0" cy="9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3200"/>
            </a:p>
          </p:txBody>
        </p:sp>
        <p:sp>
          <p:nvSpPr>
            <p:cNvPr id="15" name="Line 21"/>
            <p:cNvSpPr>
              <a:spLocks noChangeShapeType="1"/>
            </p:cNvSpPr>
            <p:nvPr/>
          </p:nvSpPr>
          <p:spPr bwMode="auto">
            <a:xfrm>
              <a:off x="5227" y="6991"/>
              <a:ext cx="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3200"/>
            </a:p>
          </p:txBody>
        </p:sp>
        <p:sp>
          <p:nvSpPr>
            <p:cNvPr id="16" name="Line 20"/>
            <p:cNvSpPr>
              <a:spLocks noChangeShapeType="1"/>
            </p:cNvSpPr>
            <p:nvPr/>
          </p:nvSpPr>
          <p:spPr bwMode="auto">
            <a:xfrm>
              <a:off x="5227" y="7913"/>
              <a:ext cx="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3200"/>
            </a:p>
          </p:txBody>
        </p:sp>
        <p:sp>
          <p:nvSpPr>
            <p:cNvPr id="17" name="Text Box 19"/>
            <p:cNvSpPr txBox="1">
              <a:spLocks noChangeArrowheads="1"/>
            </p:cNvSpPr>
            <p:nvPr/>
          </p:nvSpPr>
          <p:spPr bwMode="auto">
            <a:xfrm>
              <a:off x="5527" y="6728"/>
              <a:ext cx="1050" cy="39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相交直线</a:t>
              </a:r>
              <a:endParaRPr kumimoji="0" lang="zh-CN" sz="3200" b="0" i="0" u="none" strike="noStrike" cap="none" normalizeH="0" baseline="0" smtClean="0">
                <a:ln>
                  <a:noFill/>
                </a:ln>
                <a:solidFill>
                  <a:schemeClr val="tx1"/>
                </a:solidFill>
                <a:effectLst/>
                <a:latin typeface="Arial" pitchFamily="34" charset="0"/>
                <a:ea typeface="宋体" pitchFamily="2" charset="-122"/>
              </a:endParaRPr>
            </a:p>
          </p:txBody>
        </p:sp>
        <p:sp>
          <p:nvSpPr>
            <p:cNvPr id="18" name="Text Box 18"/>
            <p:cNvSpPr txBox="1">
              <a:spLocks noChangeArrowheads="1"/>
            </p:cNvSpPr>
            <p:nvPr/>
          </p:nvSpPr>
          <p:spPr bwMode="auto">
            <a:xfrm>
              <a:off x="5527" y="7649"/>
              <a:ext cx="1050" cy="39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平行直线</a:t>
              </a:r>
              <a:endParaRPr kumimoji="0" lang="zh-CN" sz="3200" b="0" i="0" u="none" strike="noStrike" cap="none" normalizeH="0" baseline="0" smtClean="0">
                <a:ln>
                  <a:noFill/>
                </a:ln>
                <a:solidFill>
                  <a:schemeClr val="tx1"/>
                </a:solidFill>
                <a:effectLst/>
                <a:latin typeface="Arial" pitchFamily="34" charset="0"/>
                <a:ea typeface="宋体" pitchFamily="2" charset="-122"/>
              </a:endParaRPr>
            </a:p>
          </p:txBody>
        </p:sp>
        <p:sp>
          <p:nvSpPr>
            <p:cNvPr id="19" name="Text Box 17"/>
            <p:cNvSpPr txBox="1">
              <a:spLocks noChangeArrowheads="1"/>
            </p:cNvSpPr>
            <p:nvPr/>
          </p:nvSpPr>
          <p:spPr bwMode="auto">
            <a:xfrm>
              <a:off x="7177" y="7254"/>
              <a:ext cx="1050" cy="39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平行公理</a:t>
              </a:r>
              <a:endParaRPr kumimoji="0" lang="zh-CN" sz="3200" b="0" i="0" u="none" strike="noStrike" cap="none" normalizeH="0" baseline="0" smtClean="0">
                <a:ln>
                  <a:noFill/>
                </a:ln>
                <a:solidFill>
                  <a:schemeClr val="tx1"/>
                </a:solidFill>
                <a:effectLst/>
                <a:latin typeface="Arial" pitchFamily="34" charset="0"/>
                <a:ea typeface="宋体" pitchFamily="2" charset="-122"/>
              </a:endParaRPr>
            </a:p>
          </p:txBody>
        </p:sp>
        <p:sp>
          <p:nvSpPr>
            <p:cNvPr id="20" name="Text Box 16"/>
            <p:cNvSpPr txBox="1">
              <a:spLocks noChangeArrowheads="1"/>
            </p:cNvSpPr>
            <p:nvPr/>
          </p:nvSpPr>
          <p:spPr bwMode="auto">
            <a:xfrm>
              <a:off x="7177" y="7913"/>
              <a:ext cx="900" cy="39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定理</a:t>
              </a:r>
              <a:endParaRPr kumimoji="0" lang="zh-CN" sz="3200" b="0" i="0" u="none" strike="noStrike" cap="none" normalizeH="0" baseline="0" smtClean="0">
                <a:ln>
                  <a:noFill/>
                </a:ln>
                <a:solidFill>
                  <a:schemeClr val="tx1"/>
                </a:solidFill>
                <a:effectLst/>
                <a:latin typeface="Arial" pitchFamily="34" charset="0"/>
                <a:ea typeface="宋体" pitchFamily="2" charset="-122"/>
              </a:endParaRPr>
            </a:p>
          </p:txBody>
        </p:sp>
        <p:sp>
          <p:nvSpPr>
            <p:cNvPr id="21" name="Line 15"/>
            <p:cNvSpPr>
              <a:spLocks noChangeShapeType="1"/>
            </p:cNvSpPr>
            <p:nvPr/>
          </p:nvSpPr>
          <p:spPr bwMode="auto">
            <a:xfrm>
              <a:off x="4927" y="9624"/>
              <a:ext cx="3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3200"/>
            </a:p>
          </p:txBody>
        </p:sp>
        <p:sp>
          <p:nvSpPr>
            <p:cNvPr id="22" name="Line 14"/>
            <p:cNvSpPr>
              <a:spLocks noChangeShapeType="1"/>
            </p:cNvSpPr>
            <p:nvPr/>
          </p:nvSpPr>
          <p:spPr bwMode="auto">
            <a:xfrm>
              <a:off x="5227" y="9097"/>
              <a:ext cx="1" cy="11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3200"/>
            </a:p>
          </p:txBody>
        </p:sp>
        <p:sp>
          <p:nvSpPr>
            <p:cNvPr id="23" name="Line 13"/>
            <p:cNvSpPr>
              <a:spLocks noChangeShapeType="1"/>
            </p:cNvSpPr>
            <p:nvPr/>
          </p:nvSpPr>
          <p:spPr bwMode="auto">
            <a:xfrm>
              <a:off x="5227" y="9097"/>
              <a:ext cx="3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3200"/>
            </a:p>
          </p:txBody>
        </p:sp>
        <p:sp>
          <p:nvSpPr>
            <p:cNvPr id="24" name="Text Box 12"/>
            <p:cNvSpPr txBox="1">
              <a:spLocks noChangeArrowheads="1"/>
            </p:cNvSpPr>
            <p:nvPr/>
          </p:nvSpPr>
          <p:spPr bwMode="auto">
            <a:xfrm>
              <a:off x="5527" y="8966"/>
              <a:ext cx="750" cy="39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画法</a:t>
              </a:r>
              <a:endParaRPr kumimoji="0" lang="zh-CN" sz="3200" b="0" i="0" u="none" strike="noStrike" cap="none" normalizeH="0" baseline="0" smtClean="0">
                <a:ln>
                  <a:noFill/>
                </a:ln>
                <a:solidFill>
                  <a:schemeClr val="tx1"/>
                </a:solidFill>
                <a:effectLst/>
                <a:latin typeface="Arial" pitchFamily="34" charset="0"/>
                <a:ea typeface="宋体" pitchFamily="2" charset="-122"/>
              </a:endParaRPr>
            </a:p>
          </p:txBody>
        </p:sp>
        <p:sp>
          <p:nvSpPr>
            <p:cNvPr id="25" name="Text Box 11"/>
            <p:cNvSpPr txBox="1">
              <a:spLocks noChangeArrowheads="1"/>
            </p:cNvSpPr>
            <p:nvPr/>
          </p:nvSpPr>
          <p:spPr bwMode="auto">
            <a:xfrm>
              <a:off x="5527" y="9492"/>
              <a:ext cx="1650" cy="39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异面直线的夹角</a:t>
              </a:r>
              <a:endParaRPr kumimoji="0" lang="zh-CN" sz="3200" b="0" i="0" u="none" strike="noStrike" cap="none" normalizeH="0" baseline="0" smtClean="0">
                <a:ln>
                  <a:noFill/>
                </a:ln>
                <a:solidFill>
                  <a:schemeClr val="tx1"/>
                </a:solidFill>
                <a:effectLst/>
                <a:latin typeface="Arial" pitchFamily="34" charset="0"/>
                <a:ea typeface="宋体" pitchFamily="2" charset="-122"/>
              </a:endParaRPr>
            </a:p>
          </p:txBody>
        </p:sp>
        <p:sp>
          <p:nvSpPr>
            <p:cNvPr id="26" name="Text Box 10"/>
            <p:cNvSpPr txBox="1">
              <a:spLocks noChangeArrowheads="1"/>
            </p:cNvSpPr>
            <p:nvPr/>
          </p:nvSpPr>
          <p:spPr bwMode="auto">
            <a:xfrm>
              <a:off x="5527" y="10019"/>
              <a:ext cx="1650" cy="39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异面直线的垂直</a:t>
              </a:r>
              <a:endParaRPr kumimoji="0" lang="zh-CN" sz="3200" b="0" i="0" u="none" strike="noStrike" cap="none" normalizeH="0" baseline="0" smtClean="0">
                <a:ln>
                  <a:noFill/>
                </a:ln>
                <a:solidFill>
                  <a:schemeClr val="tx1"/>
                </a:solidFill>
                <a:effectLst/>
                <a:latin typeface="Arial" pitchFamily="34" charset="0"/>
                <a:ea typeface="宋体" pitchFamily="2" charset="-122"/>
              </a:endParaRPr>
            </a:p>
          </p:txBody>
        </p:sp>
        <p:sp>
          <p:nvSpPr>
            <p:cNvPr id="27" name="Line 9"/>
            <p:cNvSpPr>
              <a:spLocks noChangeShapeType="1"/>
            </p:cNvSpPr>
            <p:nvPr/>
          </p:nvSpPr>
          <p:spPr bwMode="auto">
            <a:xfrm>
              <a:off x="5227" y="9624"/>
              <a:ext cx="3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3200"/>
            </a:p>
          </p:txBody>
        </p:sp>
        <p:sp>
          <p:nvSpPr>
            <p:cNvPr id="28" name="Line 8"/>
            <p:cNvSpPr>
              <a:spLocks noChangeShapeType="1"/>
            </p:cNvSpPr>
            <p:nvPr/>
          </p:nvSpPr>
          <p:spPr bwMode="auto">
            <a:xfrm>
              <a:off x="5227" y="10282"/>
              <a:ext cx="3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3200"/>
            </a:p>
          </p:txBody>
        </p:sp>
        <p:sp>
          <p:nvSpPr>
            <p:cNvPr id="29" name="Line 7"/>
            <p:cNvSpPr>
              <a:spLocks noChangeShapeType="1"/>
            </p:cNvSpPr>
            <p:nvPr/>
          </p:nvSpPr>
          <p:spPr bwMode="auto">
            <a:xfrm>
              <a:off x="6877" y="8176"/>
              <a:ext cx="3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3200"/>
            </a:p>
          </p:txBody>
        </p:sp>
        <p:sp>
          <p:nvSpPr>
            <p:cNvPr id="30" name="Line 6"/>
            <p:cNvSpPr>
              <a:spLocks noChangeShapeType="1"/>
            </p:cNvSpPr>
            <p:nvPr/>
          </p:nvSpPr>
          <p:spPr bwMode="auto">
            <a:xfrm>
              <a:off x="6577" y="7781"/>
              <a:ext cx="300"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3200"/>
            </a:p>
          </p:txBody>
        </p:sp>
        <p:sp>
          <p:nvSpPr>
            <p:cNvPr id="31" name="Line 5"/>
            <p:cNvSpPr>
              <a:spLocks noChangeShapeType="1"/>
            </p:cNvSpPr>
            <p:nvPr/>
          </p:nvSpPr>
          <p:spPr bwMode="auto">
            <a:xfrm>
              <a:off x="6877" y="7386"/>
              <a:ext cx="1" cy="7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3200"/>
            </a:p>
          </p:txBody>
        </p:sp>
        <p:sp>
          <p:nvSpPr>
            <p:cNvPr id="63488" name="Line 4"/>
            <p:cNvSpPr>
              <a:spLocks noChangeShapeType="1"/>
            </p:cNvSpPr>
            <p:nvPr/>
          </p:nvSpPr>
          <p:spPr bwMode="auto">
            <a:xfrm>
              <a:off x="6877" y="7386"/>
              <a:ext cx="3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3200"/>
            </a:p>
          </p:txBody>
        </p:sp>
      </p:grpSp>
      <p:sp>
        <p:nvSpPr>
          <p:cNvPr id="37" name="矩形 36"/>
          <p:cNvSpPr/>
          <p:nvPr/>
        </p:nvSpPr>
        <p:spPr>
          <a:xfrm>
            <a:off x="6985471" y="260648"/>
            <a:ext cx="250825" cy="750887"/>
          </a:xfrm>
          <a:prstGeom prst="rect">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zh-CN" altLang="en-US"/>
          </a:p>
        </p:txBody>
      </p:sp>
    </p:spTree>
    <p:extLst>
      <p:ext uri="{BB962C8B-B14F-4D97-AF65-F5344CB8AC3E}">
        <p14:creationId xmlns:p14="http://schemas.microsoft.com/office/powerpoint/2010/main" val="2291733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l="16895" t="7559" r="6680" b="2257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98474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p:cNvSpPr>
            <a:spLocks noGrp="1"/>
          </p:cNvSpPr>
          <p:nvPr>
            <p:ph type="title"/>
          </p:nvPr>
        </p:nvSpPr>
        <p:spPr>
          <a:xfrm>
            <a:off x="755650" y="115888"/>
            <a:ext cx="6119813" cy="720725"/>
          </a:xfrm>
        </p:spPr>
        <p:txBody>
          <a:bodyPr/>
          <a:lstStyle/>
          <a:p>
            <a:r>
              <a:rPr lang="zh-CN" altLang="en-US" sz="3200" smtClean="0"/>
              <a:t>例：深刻揭示知识的内在联系</a:t>
            </a:r>
          </a:p>
        </p:txBody>
      </p:sp>
      <p:sp>
        <p:nvSpPr>
          <p:cNvPr id="67587" name="内容占位符 2"/>
          <p:cNvSpPr>
            <a:spLocks noGrp="1"/>
          </p:cNvSpPr>
          <p:nvPr>
            <p:ph idx="1"/>
          </p:nvPr>
        </p:nvSpPr>
        <p:spPr>
          <a:xfrm>
            <a:off x="457200" y="1600200"/>
            <a:ext cx="8229600" cy="2328863"/>
          </a:xfrm>
        </p:spPr>
        <p:txBody>
          <a:bodyPr/>
          <a:lstStyle/>
          <a:p>
            <a:r>
              <a:rPr lang="zh-CN" sz="2400" dirty="0" smtClean="0"/>
              <a:t>许多知识之间有着千丝万缕的联系，甚至是密切的联系。每一位优秀的教师都在努力地揭示这种内在的联系，图形计算器在这方面也起到积极的作用。</a:t>
            </a:r>
          </a:p>
          <a:p>
            <a:endParaRPr lang="zh-CN" altLang="en-US" sz="2400" dirty="0" smtClean="0"/>
          </a:p>
        </p:txBody>
      </p:sp>
      <p:pic>
        <p:nvPicPr>
          <p:cNvPr id="67588" name="Picture 4" descr="Image0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933" y="3140968"/>
            <a:ext cx="358933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矩形 4"/>
          <p:cNvSpPr>
            <a:spLocks noChangeArrowheads="1"/>
          </p:cNvSpPr>
          <p:nvPr/>
        </p:nvSpPr>
        <p:spPr bwMode="auto">
          <a:xfrm>
            <a:off x="4572000" y="5572125"/>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00" dirty="0">
                <a:effectLst>
                  <a:outerShdw blurRad="38100" dist="38100" dir="2700000" algn="tl">
                    <a:srgbClr val="000000">
                      <a:alpha val="43137"/>
                    </a:srgbClr>
                  </a:outerShdw>
                </a:effectLst>
              </a:rPr>
              <a:t>函数与方程的关系</a:t>
            </a:r>
            <a:r>
              <a:rPr lang="en-US" altLang="zh-CN" sz="1800" dirty="0">
                <a:effectLst>
                  <a:outerShdw blurRad="38100" dist="38100" dir="2700000" algn="tl">
                    <a:srgbClr val="000000">
                      <a:alpha val="43137"/>
                    </a:srgbClr>
                  </a:outerShdw>
                </a:effectLst>
              </a:rPr>
              <a:t>,</a:t>
            </a:r>
            <a:r>
              <a:rPr lang="zh-CN" altLang="en-US" sz="1800" dirty="0">
                <a:effectLst>
                  <a:outerShdw blurRad="38100" dist="38100" dir="2700000" algn="tl">
                    <a:srgbClr val="000000">
                      <a:alpha val="43137"/>
                    </a:srgbClr>
                  </a:outerShdw>
                </a:effectLst>
              </a:rPr>
              <a:t>用函数图象去理解方程组的解</a:t>
            </a:r>
            <a:r>
              <a:rPr lang="en-US" altLang="zh-CN" sz="1800" dirty="0">
                <a:effectLst>
                  <a:outerShdw blurRad="38100" dist="38100" dir="2700000" algn="tl">
                    <a:srgbClr val="000000">
                      <a:alpha val="43137"/>
                    </a:srgbClr>
                  </a:outerShdw>
                </a:effectLst>
              </a:rPr>
              <a:t>.</a:t>
            </a:r>
            <a:r>
              <a:rPr lang="zh-CN" altLang="en-US" sz="1800" dirty="0">
                <a:effectLst>
                  <a:outerShdw blurRad="38100" dist="38100" dir="2700000" algn="tl">
                    <a:srgbClr val="000000">
                      <a:alpha val="43137"/>
                    </a:srgbClr>
                  </a:outerShdw>
                </a:effectLst>
              </a:rPr>
              <a:t>比如说二元一次方程组就可以看作是两条直线</a:t>
            </a:r>
            <a:r>
              <a:rPr lang="en-US" altLang="zh-CN" sz="1800" dirty="0">
                <a:effectLst>
                  <a:outerShdw blurRad="38100" dist="38100" dir="2700000" algn="tl">
                    <a:srgbClr val="000000">
                      <a:alpha val="43137"/>
                    </a:srgbClr>
                  </a:outerShdw>
                </a:effectLst>
              </a:rPr>
              <a:t>,</a:t>
            </a:r>
            <a:r>
              <a:rPr lang="zh-CN" altLang="en-US" sz="1800" dirty="0">
                <a:effectLst>
                  <a:outerShdw blurRad="38100" dist="38100" dir="2700000" algn="tl">
                    <a:srgbClr val="000000">
                      <a:alpha val="43137"/>
                    </a:srgbClr>
                  </a:outerShdw>
                </a:effectLst>
              </a:rPr>
              <a:t>方程组的解就是直线的交点</a:t>
            </a:r>
            <a:r>
              <a:rPr lang="en-US" altLang="zh-CN" sz="1800" dirty="0">
                <a:effectLst>
                  <a:outerShdw blurRad="38100" dist="38100" dir="2700000" algn="tl">
                    <a:srgbClr val="000000">
                      <a:alpha val="43137"/>
                    </a:srgbClr>
                  </a:outerShdw>
                </a:effectLst>
              </a:rPr>
              <a:t>.</a:t>
            </a:r>
            <a:endParaRPr lang="zh-CN" altLang="en-US" sz="1800" dirty="0">
              <a:effectLst>
                <a:outerShdw blurRad="38100" dist="38100" dir="2700000" algn="tl">
                  <a:srgbClr val="000000">
                    <a:alpha val="43137"/>
                  </a:srgbClr>
                </a:outerShdw>
              </a:effectLst>
            </a:endParaRPr>
          </a:p>
        </p:txBody>
      </p:sp>
      <p:sp>
        <p:nvSpPr>
          <p:cNvPr id="7" name="矩形 6"/>
          <p:cNvSpPr/>
          <p:nvPr/>
        </p:nvSpPr>
        <p:spPr>
          <a:xfrm>
            <a:off x="7200900" y="52388"/>
            <a:ext cx="250825" cy="750887"/>
          </a:xfrm>
          <a:prstGeom prst="rect">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zh-CN" altLang="en-US"/>
          </a:p>
        </p:txBody>
      </p:sp>
    </p:spTree>
    <p:extLst>
      <p:ext uri="{BB962C8B-B14F-4D97-AF65-F5344CB8AC3E}">
        <p14:creationId xmlns:p14="http://schemas.microsoft.com/office/powerpoint/2010/main" val="178193716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2"/>
          <p:cNvSpPr>
            <a:spLocks noChangeShapeType="1"/>
          </p:cNvSpPr>
          <p:nvPr/>
        </p:nvSpPr>
        <p:spPr bwMode="gray">
          <a:xfrm>
            <a:off x="6400800" y="1295400"/>
            <a:ext cx="152400" cy="3048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56323" name="Line 3"/>
          <p:cNvSpPr>
            <a:spLocks noChangeShapeType="1"/>
          </p:cNvSpPr>
          <p:nvPr/>
        </p:nvSpPr>
        <p:spPr bwMode="gray">
          <a:xfrm flipH="1">
            <a:off x="5867400" y="2286000"/>
            <a:ext cx="381000" cy="152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56324" name="Line 4"/>
          <p:cNvSpPr>
            <a:spLocks noChangeShapeType="1"/>
          </p:cNvSpPr>
          <p:nvPr/>
        </p:nvSpPr>
        <p:spPr bwMode="gray">
          <a:xfrm>
            <a:off x="5791200" y="1905000"/>
            <a:ext cx="487363" cy="200025"/>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56325" name="Line 5"/>
          <p:cNvSpPr>
            <a:spLocks noChangeShapeType="1"/>
          </p:cNvSpPr>
          <p:nvPr/>
        </p:nvSpPr>
        <p:spPr bwMode="gray">
          <a:xfrm flipH="1">
            <a:off x="7239000" y="1524000"/>
            <a:ext cx="304800" cy="10795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56326" name="Line 6"/>
          <p:cNvSpPr>
            <a:spLocks noChangeShapeType="1"/>
          </p:cNvSpPr>
          <p:nvPr/>
        </p:nvSpPr>
        <p:spPr bwMode="gray">
          <a:xfrm>
            <a:off x="7391400" y="2514600"/>
            <a:ext cx="411163" cy="47625"/>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56327" name="Text Box 7"/>
          <p:cNvSpPr txBox="1">
            <a:spLocks noChangeArrowheads="1"/>
          </p:cNvSpPr>
          <p:nvPr/>
        </p:nvSpPr>
        <p:spPr bwMode="gray">
          <a:xfrm>
            <a:off x="533400" y="1447800"/>
            <a:ext cx="3178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tx1"/>
                </a:solidFill>
                <a:latin typeface="Arial" pitchFamily="34" charset="0"/>
                <a:ea typeface="宋体" pitchFamily="2" charset="-122"/>
              </a:defRPr>
            </a:lvl9pPr>
          </a:lstStyle>
          <a:p>
            <a:pPr algn="ctr" eaLnBrk="1" hangingPunct="1">
              <a:spcBef>
                <a:spcPct val="50000"/>
              </a:spcBef>
            </a:pPr>
            <a:r>
              <a:rPr lang="zh-CN" altLang="en-US" sz="3200"/>
              <a:t>知识传递</a:t>
            </a:r>
          </a:p>
        </p:txBody>
      </p:sp>
      <p:sp>
        <p:nvSpPr>
          <p:cNvPr id="1049608" name="Text Box 8"/>
          <p:cNvSpPr txBox="1">
            <a:spLocks noChangeArrowheads="1"/>
          </p:cNvSpPr>
          <p:nvPr/>
        </p:nvSpPr>
        <p:spPr bwMode="gray">
          <a:xfrm>
            <a:off x="5943600" y="4800600"/>
            <a:ext cx="2224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tx1"/>
                </a:solidFill>
                <a:latin typeface="Arial" pitchFamily="34" charset="0"/>
                <a:ea typeface="宋体" pitchFamily="2" charset="-122"/>
              </a:defRPr>
            </a:lvl9pPr>
          </a:lstStyle>
          <a:p>
            <a:pPr algn="ctr" eaLnBrk="1" hangingPunct="1">
              <a:spcBef>
                <a:spcPct val="50000"/>
              </a:spcBef>
            </a:pPr>
            <a:r>
              <a:rPr lang="zh-CN" altLang="en-US" sz="3200"/>
              <a:t>认知建构</a:t>
            </a:r>
            <a:endParaRPr lang="zh-CN" altLang="en-US"/>
          </a:p>
        </p:txBody>
      </p:sp>
      <p:sp>
        <p:nvSpPr>
          <p:cNvPr id="56329" name="Line 9"/>
          <p:cNvSpPr>
            <a:spLocks noChangeShapeType="1"/>
          </p:cNvSpPr>
          <p:nvPr/>
        </p:nvSpPr>
        <p:spPr bwMode="auto">
          <a:xfrm>
            <a:off x="482600" y="3505200"/>
            <a:ext cx="78486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spAutoFit/>
          </a:bodyPr>
          <a:lstStyle/>
          <a:p>
            <a:endParaRPr lang="zh-CN" altLang="en-US"/>
          </a:p>
        </p:txBody>
      </p:sp>
      <p:grpSp>
        <p:nvGrpSpPr>
          <p:cNvPr id="56330" name="Group 10"/>
          <p:cNvGrpSpPr>
            <a:grpSpLocks/>
          </p:cNvGrpSpPr>
          <p:nvPr/>
        </p:nvGrpSpPr>
        <p:grpSpPr bwMode="auto">
          <a:xfrm>
            <a:off x="6108700" y="304800"/>
            <a:ext cx="1282700" cy="1120775"/>
            <a:chOff x="4880" y="842"/>
            <a:chExt cx="432" cy="531"/>
          </a:xfrm>
        </p:grpSpPr>
        <p:pic>
          <p:nvPicPr>
            <p:cNvPr id="5636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5" y="842"/>
              <a:ext cx="316"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56368" name="Text Box 12"/>
            <p:cNvSpPr txBox="1">
              <a:spLocks noChangeArrowheads="1"/>
            </p:cNvSpPr>
            <p:nvPr/>
          </p:nvSpPr>
          <p:spPr bwMode="auto">
            <a:xfrm>
              <a:off x="4880" y="1243"/>
              <a:ext cx="43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tx1"/>
                  </a:solidFill>
                  <a:latin typeface="Arial" pitchFamily="34" charset="0"/>
                  <a:ea typeface="宋体" pitchFamily="2" charset="-122"/>
                </a:defRPr>
              </a:lvl9pPr>
            </a:lstStyle>
            <a:p>
              <a:pPr algn="ctr">
                <a:spcBef>
                  <a:spcPct val="50000"/>
                </a:spcBef>
              </a:pPr>
              <a:r>
                <a:rPr lang="zh-CN" altLang="en-US" sz="1200"/>
                <a:t>学生</a:t>
              </a:r>
            </a:p>
          </p:txBody>
        </p:sp>
      </p:grpSp>
      <p:grpSp>
        <p:nvGrpSpPr>
          <p:cNvPr id="56331" name="Group 13"/>
          <p:cNvGrpSpPr>
            <a:grpSpLocks/>
          </p:cNvGrpSpPr>
          <p:nvPr/>
        </p:nvGrpSpPr>
        <p:grpSpPr bwMode="auto">
          <a:xfrm>
            <a:off x="4724400" y="914400"/>
            <a:ext cx="1282700" cy="1158875"/>
            <a:chOff x="2680" y="811"/>
            <a:chExt cx="432" cy="551"/>
          </a:xfrm>
        </p:grpSpPr>
        <p:pic>
          <p:nvPicPr>
            <p:cNvPr id="56365"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5" y="811"/>
              <a:ext cx="316"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56366" name="Text Box 15"/>
            <p:cNvSpPr txBox="1">
              <a:spLocks noChangeArrowheads="1"/>
            </p:cNvSpPr>
            <p:nvPr/>
          </p:nvSpPr>
          <p:spPr bwMode="auto">
            <a:xfrm>
              <a:off x="2680" y="1232"/>
              <a:ext cx="43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tx1"/>
                  </a:solidFill>
                  <a:latin typeface="Arial" pitchFamily="34" charset="0"/>
                  <a:ea typeface="宋体" pitchFamily="2" charset="-122"/>
                </a:defRPr>
              </a:lvl9pPr>
            </a:lstStyle>
            <a:p>
              <a:pPr algn="ctr">
                <a:spcBef>
                  <a:spcPct val="50000"/>
                </a:spcBef>
              </a:pPr>
              <a:r>
                <a:rPr lang="zh-CN" altLang="en-US" sz="1200"/>
                <a:t>学生</a:t>
              </a:r>
            </a:p>
          </p:txBody>
        </p:sp>
      </p:grpSp>
      <p:grpSp>
        <p:nvGrpSpPr>
          <p:cNvPr id="56332" name="Group 16"/>
          <p:cNvGrpSpPr>
            <a:grpSpLocks/>
          </p:cNvGrpSpPr>
          <p:nvPr/>
        </p:nvGrpSpPr>
        <p:grpSpPr bwMode="auto">
          <a:xfrm>
            <a:off x="7708900" y="1974850"/>
            <a:ext cx="1282700" cy="1120775"/>
            <a:chOff x="4880" y="842"/>
            <a:chExt cx="432" cy="531"/>
          </a:xfrm>
        </p:grpSpPr>
        <p:pic>
          <p:nvPicPr>
            <p:cNvPr id="56363"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5" y="842"/>
              <a:ext cx="316"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56364" name="Text Box 18"/>
            <p:cNvSpPr txBox="1">
              <a:spLocks noChangeArrowheads="1"/>
            </p:cNvSpPr>
            <p:nvPr/>
          </p:nvSpPr>
          <p:spPr bwMode="auto">
            <a:xfrm>
              <a:off x="4880" y="1243"/>
              <a:ext cx="43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tx1"/>
                  </a:solidFill>
                  <a:latin typeface="Arial" pitchFamily="34" charset="0"/>
                  <a:ea typeface="宋体" pitchFamily="2" charset="-122"/>
                </a:defRPr>
              </a:lvl9pPr>
            </a:lstStyle>
            <a:p>
              <a:pPr algn="ctr">
                <a:spcBef>
                  <a:spcPct val="50000"/>
                </a:spcBef>
              </a:pPr>
              <a:r>
                <a:rPr lang="zh-CN" altLang="en-US" sz="1200"/>
                <a:t>学生</a:t>
              </a:r>
            </a:p>
          </p:txBody>
        </p:sp>
      </p:grpSp>
      <p:grpSp>
        <p:nvGrpSpPr>
          <p:cNvPr id="56333" name="Group 19"/>
          <p:cNvGrpSpPr>
            <a:grpSpLocks/>
          </p:cNvGrpSpPr>
          <p:nvPr/>
        </p:nvGrpSpPr>
        <p:grpSpPr bwMode="auto">
          <a:xfrm>
            <a:off x="4889500" y="2057400"/>
            <a:ext cx="1282700" cy="1120775"/>
            <a:chOff x="4880" y="842"/>
            <a:chExt cx="432" cy="531"/>
          </a:xfrm>
        </p:grpSpPr>
        <p:pic>
          <p:nvPicPr>
            <p:cNvPr id="56361"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5" y="842"/>
              <a:ext cx="316"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56362" name="Text Box 21"/>
            <p:cNvSpPr txBox="1">
              <a:spLocks noChangeArrowheads="1"/>
            </p:cNvSpPr>
            <p:nvPr/>
          </p:nvSpPr>
          <p:spPr bwMode="auto">
            <a:xfrm>
              <a:off x="4880" y="1243"/>
              <a:ext cx="43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tx1"/>
                  </a:solidFill>
                  <a:latin typeface="Arial" pitchFamily="34" charset="0"/>
                  <a:ea typeface="宋体" pitchFamily="2" charset="-122"/>
                </a:defRPr>
              </a:lvl9pPr>
            </a:lstStyle>
            <a:p>
              <a:pPr algn="ctr">
                <a:spcBef>
                  <a:spcPct val="50000"/>
                </a:spcBef>
              </a:pPr>
              <a:r>
                <a:rPr lang="zh-CN" altLang="en-US" sz="1200"/>
                <a:t>学生</a:t>
              </a:r>
            </a:p>
          </p:txBody>
        </p:sp>
      </p:grpSp>
      <p:grpSp>
        <p:nvGrpSpPr>
          <p:cNvPr id="56334" name="Group 22"/>
          <p:cNvGrpSpPr>
            <a:grpSpLocks/>
          </p:cNvGrpSpPr>
          <p:nvPr/>
        </p:nvGrpSpPr>
        <p:grpSpPr bwMode="auto">
          <a:xfrm>
            <a:off x="7556500" y="788988"/>
            <a:ext cx="1282700" cy="1158875"/>
            <a:chOff x="2680" y="811"/>
            <a:chExt cx="432" cy="551"/>
          </a:xfrm>
        </p:grpSpPr>
        <p:pic>
          <p:nvPicPr>
            <p:cNvPr id="56359"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5" y="811"/>
              <a:ext cx="316"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56360" name="Text Box 24"/>
            <p:cNvSpPr txBox="1">
              <a:spLocks noChangeArrowheads="1"/>
            </p:cNvSpPr>
            <p:nvPr/>
          </p:nvSpPr>
          <p:spPr bwMode="auto">
            <a:xfrm>
              <a:off x="2680" y="1231"/>
              <a:ext cx="43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tx1"/>
                  </a:solidFill>
                  <a:latin typeface="Arial" pitchFamily="34" charset="0"/>
                  <a:ea typeface="宋体" pitchFamily="2" charset="-122"/>
                </a:defRPr>
              </a:lvl9pPr>
            </a:lstStyle>
            <a:p>
              <a:pPr algn="ctr">
                <a:spcBef>
                  <a:spcPct val="50000"/>
                </a:spcBef>
              </a:pPr>
              <a:r>
                <a:rPr lang="zh-CN" altLang="en-US" sz="1200"/>
                <a:t>学生</a:t>
              </a:r>
            </a:p>
          </p:txBody>
        </p:sp>
      </p:grpSp>
      <p:pic>
        <p:nvPicPr>
          <p:cNvPr id="56335" name="Picture 25" descr="j015355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1687513"/>
            <a:ext cx="1660525"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6"/>
          <p:cNvGrpSpPr>
            <a:grpSpLocks/>
          </p:cNvGrpSpPr>
          <p:nvPr/>
        </p:nvGrpSpPr>
        <p:grpSpPr bwMode="auto">
          <a:xfrm>
            <a:off x="0" y="3706813"/>
            <a:ext cx="5029200" cy="3151187"/>
            <a:chOff x="320" y="2335"/>
            <a:chExt cx="2688" cy="1650"/>
          </a:xfrm>
        </p:grpSpPr>
        <p:sp>
          <p:nvSpPr>
            <p:cNvPr id="56339" name="Line 27"/>
            <p:cNvSpPr>
              <a:spLocks noChangeShapeType="1"/>
            </p:cNvSpPr>
            <p:nvPr/>
          </p:nvSpPr>
          <p:spPr bwMode="gray">
            <a:xfrm flipH="1">
              <a:off x="1776" y="2744"/>
              <a:ext cx="8" cy="20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56340" name="Line 28"/>
            <p:cNvSpPr>
              <a:spLocks noChangeShapeType="1"/>
            </p:cNvSpPr>
            <p:nvPr/>
          </p:nvSpPr>
          <p:spPr bwMode="gray">
            <a:xfrm>
              <a:off x="1744" y="3472"/>
              <a:ext cx="0" cy="12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56341" name="Line 29"/>
            <p:cNvSpPr>
              <a:spLocks noChangeShapeType="1"/>
            </p:cNvSpPr>
            <p:nvPr/>
          </p:nvSpPr>
          <p:spPr bwMode="gray">
            <a:xfrm>
              <a:off x="1208" y="3064"/>
              <a:ext cx="152" cy="8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56342" name="Line 30"/>
            <p:cNvSpPr>
              <a:spLocks noChangeShapeType="1"/>
            </p:cNvSpPr>
            <p:nvPr/>
          </p:nvSpPr>
          <p:spPr bwMode="gray">
            <a:xfrm flipV="1">
              <a:off x="1080" y="3376"/>
              <a:ext cx="181" cy="104"/>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56343" name="Line 31"/>
            <p:cNvSpPr>
              <a:spLocks noChangeShapeType="1"/>
            </p:cNvSpPr>
            <p:nvPr/>
          </p:nvSpPr>
          <p:spPr bwMode="gray">
            <a:xfrm flipH="1">
              <a:off x="2224" y="3080"/>
              <a:ext cx="152" cy="4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56344" name="Line 32"/>
            <p:cNvSpPr>
              <a:spLocks noChangeShapeType="1"/>
            </p:cNvSpPr>
            <p:nvPr/>
          </p:nvSpPr>
          <p:spPr bwMode="gray">
            <a:xfrm>
              <a:off x="2232" y="3376"/>
              <a:ext cx="152" cy="8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56345" name="Text Box 33"/>
            <p:cNvSpPr txBox="1">
              <a:spLocks noChangeArrowheads="1"/>
            </p:cNvSpPr>
            <p:nvPr/>
          </p:nvSpPr>
          <p:spPr bwMode="gray">
            <a:xfrm>
              <a:off x="1444" y="3275"/>
              <a:ext cx="79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tx1"/>
                  </a:solidFill>
                  <a:latin typeface="Arial" pitchFamily="34" charset="0"/>
                  <a:ea typeface="宋体" pitchFamily="2" charset="-122"/>
                </a:defRPr>
              </a:lvl9pPr>
            </a:lstStyle>
            <a:p>
              <a:pPr algn="ctr" eaLnBrk="1" hangingPunct="1">
                <a:lnSpc>
                  <a:spcPct val="90000"/>
                </a:lnSpc>
                <a:spcBef>
                  <a:spcPct val="50000"/>
                </a:spcBef>
              </a:pPr>
              <a:r>
                <a:rPr lang="zh-CN" altLang="en-US" sz="1400" i="1">
                  <a:latin typeface="Arial Black" pitchFamily="34" charset="0"/>
                </a:rPr>
                <a:t>学生</a:t>
              </a:r>
            </a:p>
          </p:txBody>
        </p:sp>
        <p:pic>
          <p:nvPicPr>
            <p:cNvPr id="56346" name="Picture 34" descr="ED0001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3" y="2604"/>
              <a:ext cx="445"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6347" name="Object 2"/>
            <p:cNvGraphicFramePr>
              <a:graphicFrameLocks/>
            </p:cNvGraphicFramePr>
            <p:nvPr/>
          </p:nvGraphicFramePr>
          <p:xfrm>
            <a:off x="2322" y="3483"/>
            <a:ext cx="636" cy="388"/>
          </p:xfrm>
          <a:graphic>
            <a:graphicData uri="http://schemas.openxmlformats.org/presentationml/2006/ole">
              <mc:AlternateContent xmlns:mc="http://schemas.openxmlformats.org/markup-compatibility/2006">
                <mc:Choice xmlns:v="urn:schemas-microsoft-com:vml" Requires="v">
                  <p:oleObj spid="_x0000_s134147" name="Clip" r:id="rId7" imgW="1504950" imgH="917575" progId="">
                    <p:embed/>
                  </p:oleObj>
                </mc:Choice>
                <mc:Fallback>
                  <p:oleObj name="Clip" r:id="rId7" imgW="1504950" imgH="917575" progId="">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2" y="3483"/>
                          <a:ext cx="636"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48" name="Text Box 36"/>
            <p:cNvSpPr txBox="1">
              <a:spLocks noChangeArrowheads="1"/>
            </p:cNvSpPr>
            <p:nvPr/>
          </p:nvSpPr>
          <p:spPr bwMode="gray">
            <a:xfrm>
              <a:off x="440" y="2611"/>
              <a:ext cx="98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tx1"/>
                  </a:solidFill>
                  <a:latin typeface="Arial" pitchFamily="34" charset="0"/>
                  <a:ea typeface="宋体" pitchFamily="2" charset="-122"/>
                </a:defRPr>
              </a:lvl9pPr>
            </a:lstStyle>
            <a:p>
              <a:pPr algn="r" eaLnBrk="1" hangingPunct="1">
                <a:lnSpc>
                  <a:spcPct val="90000"/>
                </a:lnSpc>
                <a:spcBef>
                  <a:spcPct val="40000"/>
                </a:spcBef>
              </a:pPr>
              <a:r>
                <a:rPr lang="zh-CN" altLang="en-US" sz="1200"/>
                <a:t>绩效支持工具</a:t>
              </a:r>
            </a:p>
          </p:txBody>
        </p:sp>
        <p:pic>
          <p:nvPicPr>
            <p:cNvPr id="56349" name="Picture 37" descr="j021502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6" y="2753"/>
              <a:ext cx="502"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50" name="Text Box 38"/>
            <p:cNvSpPr txBox="1">
              <a:spLocks noChangeArrowheads="1"/>
            </p:cNvSpPr>
            <p:nvPr/>
          </p:nvSpPr>
          <p:spPr bwMode="gray">
            <a:xfrm>
              <a:off x="1848" y="2411"/>
              <a:ext cx="63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tx1"/>
                  </a:solidFill>
                  <a:latin typeface="Arial" pitchFamily="34" charset="0"/>
                  <a:ea typeface="宋体" pitchFamily="2" charset="-122"/>
                </a:defRPr>
              </a:lvl9pPr>
            </a:lstStyle>
            <a:p>
              <a:pPr eaLnBrk="1" hangingPunct="1">
                <a:lnSpc>
                  <a:spcPct val="90000"/>
                </a:lnSpc>
                <a:spcBef>
                  <a:spcPct val="40000"/>
                </a:spcBef>
              </a:pPr>
              <a:r>
                <a:rPr lang="zh-CN" altLang="en-US" sz="1200"/>
                <a:t>课堂授课</a:t>
              </a:r>
            </a:p>
          </p:txBody>
        </p:sp>
        <p:sp>
          <p:nvSpPr>
            <p:cNvPr id="56351" name="Text Box 39"/>
            <p:cNvSpPr txBox="1">
              <a:spLocks noChangeArrowheads="1"/>
            </p:cNvSpPr>
            <p:nvPr/>
          </p:nvSpPr>
          <p:spPr bwMode="gray">
            <a:xfrm>
              <a:off x="2432" y="3051"/>
              <a:ext cx="56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tx1"/>
                  </a:solidFill>
                  <a:latin typeface="Arial" pitchFamily="34" charset="0"/>
                  <a:ea typeface="宋体" pitchFamily="2" charset="-122"/>
                </a:defRPr>
              </a:lvl9pPr>
            </a:lstStyle>
            <a:p>
              <a:pPr eaLnBrk="1" hangingPunct="1">
                <a:lnSpc>
                  <a:spcPct val="90000"/>
                </a:lnSpc>
                <a:spcBef>
                  <a:spcPct val="40000"/>
                </a:spcBef>
              </a:pPr>
              <a:r>
                <a:rPr lang="zh-CN" altLang="en-US" sz="1200"/>
                <a:t>图书馆</a:t>
              </a:r>
            </a:p>
          </p:txBody>
        </p:sp>
        <p:sp>
          <p:nvSpPr>
            <p:cNvPr id="56352" name="Text Box 40"/>
            <p:cNvSpPr txBox="1">
              <a:spLocks noChangeArrowheads="1"/>
            </p:cNvSpPr>
            <p:nvPr/>
          </p:nvSpPr>
          <p:spPr bwMode="gray">
            <a:xfrm>
              <a:off x="2256" y="3747"/>
              <a:ext cx="7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tx1"/>
                  </a:solidFill>
                  <a:latin typeface="Arial" pitchFamily="34" charset="0"/>
                  <a:ea typeface="宋体" pitchFamily="2" charset="-122"/>
                </a:defRPr>
              </a:lvl9pPr>
            </a:lstStyle>
            <a:p>
              <a:pPr eaLnBrk="1" hangingPunct="1">
                <a:lnSpc>
                  <a:spcPct val="90000"/>
                </a:lnSpc>
                <a:spcBef>
                  <a:spcPct val="40000"/>
                </a:spcBef>
              </a:pPr>
              <a:r>
                <a:rPr lang="zh-CN" altLang="en-US" sz="1200"/>
                <a:t>学习社区</a:t>
              </a:r>
            </a:p>
          </p:txBody>
        </p:sp>
        <p:sp>
          <p:nvSpPr>
            <p:cNvPr id="56353" name="Text Box 41"/>
            <p:cNvSpPr txBox="1">
              <a:spLocks noChangeArrowheads="1"/>
            </p:cNvSpPr>
            <p:nvPr/>
          </p:nvSpPr>
          <p:spPr bwMode="gray">
            <a:xfrm>
              <a:off x="320" y="3619"/>
              <a:ext cx="9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tx1"/>
                  </a:solidFill>
                  <a:latin typeface="Arial" pitchFamily="34" charset="0"/>
                  <a:ea typeface="宋体" pitchFamily="2" charset="-122"/>
                </a:defRPr>
              </a:lvl9pPr>
            </a:lstStyle>
            <a:p>
              <a:pPr algn="ctr" eaLnBrk="1" hangingPunct="1">
                <a:spcBef>
                  <a:spcPct val="40000"/>
                </a:spcBef>
              </a:pPr>
              <a:r>
                <a:rPr lang="zh-CN" altLang="en-US" sz="1200"/>
                <a:t>在线学习</a:t>
              </a:r>
            </a:p>
          </p:txBody>
        </p:sp>
        <p:pic>
          <p:nvPicPr>
            <p:cNvPr id="56354" name="Picture 42" descr="BD05045_"/>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8" y="3214"/>
              <a:ext cx="44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5" name="Picture 43" descr="j015833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22" y="3543"/>
              <a:ext cx="49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56" name="Text Box 44"/>
            <p:cNvSpPr txBox="1">
              <a:spLocks noChangeArrowheads="1"/>
            </p:cNvSpPr>
            <p:nvPr/>
          </p:nvSpPr>
          <p:spPr bwMode="gray">
            <a:xfrm>
              <a:off x="1752" y="3659"/>
              <a:ext cx="60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tx1"/>
                  </a:solidFill>
                  <a:latin typeface="Arial" pitchFamily="34" charset="0"/>
                  <a:ea typeface="宋体" pitchFamily="2" charset="-122"/>
                </a:defRPr>
              </a:lvl9pPr>
            </a:lstStyle>
            <a:p>
              <a:pPr eaLnBrk="1" hangingPunct="1">
                <a:lnSpc>
                  <a:spcPct val="90000"/>
                </a:lnSpc>
                <a:spcBef>
                  <a:spcPct val="40000"/>
                </a:spcBef>
              </a:pPr>
              <a:r>
                <a:rPr lang="zh-CN" altLang="en-US" sz="1200"/>
                <a:t>领域专家</a:t>
              </a:r>
            </a:p>
          </p:txBody>
        </p:sp>
        <p:pic>
          <p:nvPicPr>
            <p:cNvPr id="56357" name="Picture 4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03" y="2910"/>
              <a:ext cx="543"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56358" name="Picture 46" descr="j015355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5" y="2335"/>
              <a:ext cx="45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66" name="Rectangle 47"/>
          <p:cNvSpPr>
            <a:spLocks noChangeArrowheads="1"/>
          </p:cNvSpPr>
          <p:nvPr/>
        </p:nvSpPr>
        <p:spPr bwMode="auto">
          <a:xfrm>
            <a:off x="1116013" y="355600"/>
            <a:ext cx="4288353" cy="584775"/>
          </a:xfrm>
          <a:prstGeom prst="rect">
            <a:avLst/>
          </a:prstGeom>
          <a:noFill/>
          <a:ln w="9525" algn="ctr">
            <a:noFill/>
            <a:miter lim="800000"/>
            <a:headEnd/>
            <a:tailEnd/>
          </a:ln>
        </p:spPr>
        <p:txBody>
          <a:bodyPr wrap="none">
            <a:spAutoFit/>
          </a:bodyPr>
          <a:lstStyle/>
          <a:p>
            <a:pPr>
              <a:defRPr/>
            </a:pPr>
            <a:r>
              <a:rPr kumimoji="1" lang="zh-CN" altLang="en-US" sz="3200" dirty="0" smtClean="0">
                <a:solidFill>
                  <a:schemeClr val="tx1">
                    <a:lumMod val="95000"/>
                    <a:lumOff val="5000"/>
                  </a:schemeClr>
                </a:solidFill>
              </a:rPr>
              <a:t>从</a:t>
            </a:r>
            <a:r>
              <a:rPr kumimoji="1" lang="zh-CN" altLang="en-US" sz="3200" dirty="0">
                <a:solidFill>
                  <a:schemeClr val="tx1">
                    <a:lumMod val="95000"/>
                    <a:lumOff val="5000"/>
                  </a:schemeClr>
                </a:solidFill>
              </a:rPr>
              <a:t>知识传递到认知建构</a:t>
            </a:r>
          </a:p>
        </p:txBody>
      </p:sp>
      <p:sp>
        <p:nvSpPr>
          <p:cNvPr id="1049648" name="Rectangle 48"/>
          <p:cNvSpPr>
            <a:spLocks/>
          </p:cNvSpPr>
          <p:nvPr/>
        </p:nvSpPr>
        <p:spPr bwMode="auto">
          <a:xfrm>
            <a:off x="323850" y="1125538"/>
            <a:ext cx="8640763" cy="4683125"/>
          </a:xfrm>
          <a:prstGeom prst="rect">
            <a:avLst/>
          </a:prstGeom>
          <a:solidFill>
            <a:srgbClr val="5D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20000"/>
              </a:lnSpc>
              <a:spcBef>
                <a:spcPct val="20000"/>
              </a:spcBef>
            </a:pPr>
            <a:r>
              <a:rPr lang="zh-CN" altLang="en-US" sz="3200"/>
              <a:t>教育范式发生转移：</a:t>
            </a:r>
            <a:r>
              <a:rPr lang="zh-TW" altLang="en-US" sz="3200"/>
              <a:t/>
            </a:r>
            <a:br>
              <a:rPr lang="zh-TW" altLang="en-US" sz="3200"/>
            </a:br>
            <a:r>
              <a:rPr lang="zh-CN" altLang="en-US" sz="3200"/>
              <a:t>─“老师教什么？”转变成“学生学什么？”为主的观念</a:t>
            </a:r>
            <a:r>
              <a:rPr lang="zh-TW" altLang="en-US" sz="3200"/>
              <a:t/>
            </a:r>
            <a:br>
              <a:rPr lang="zh-TW" altLang="en-US" sz="3200"/>
            </a:br>
            <a:r>
              <a:rPr lang="zh-CN" altLang="en-US" sz="3200"/>
              <a:t>─老师从知识传授者变成依学生个人特质作知识提供及辅助者的角色</a:t>
            </a:r>
            <a:r>
              <a:rPr lang="zh-TW" altLang="en-US" sz="3200"/>
              <a:t/>
            </a:r>
            <a:br>
              <a:rPr lang="zh-TW" altLang="en-US" sz="3200"/>
            </a:br>
            <a:r>
              <a:rPr lang="zh-CN" altLang="en-US" sz="3200"/>
              <a:t>─学生也由被动接受知识转为以主动、积极的态度来进行自主性的学习。</a:t>
            </a:r>
            <a:r>
              <a:rPr lang="zh-TW" altLang="en-US" sz="3200"/>
              <a:t> </a:t>
            </a:r>
          </a:p>
        </p:txBody>
      </p:sp>
    </p:spTree>
    <p:extLst>
      <p:ext uri="{BB962C8B-B14F-4D97-AF65-F5344CB8AC3E}">
        <p14:creationId xmlns:p14="http://schemas.microsoft.com/office/powerpoint/2010/main" val="3174715421"/>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iterate type="lt">
                                    <p:tmPct val="0"/>
                                  </p:iterate>
                                  <p:childTnLst>
                                    <p:set>
                                      <p:cBhvr>
                                        <p:cTn id="10" dur="1" fill="hold">
                                          <p:stCondLst>
                                            <p:cond delay="0"/>
                                          </p:stCondLst>
                                        </p:cTn>
                                        <p:tgtEl>
                                          <p:spTgt spid="1049608">
                                            <p:txEl>
                                              <p:pRg st="0" end="0"/>
                                            </p:txEl>
                                          </p:spTgt>
                                        </p:tgtEl>
                                        <p:attrNameLst>
                                          <p:attrName>style.visibility</p:attrName>
                                        </p:attrNameLst>
                                      </p:cBhvr>
                                      <p:to>
                                        <p:strVal val="visible"/>
                                      </p:to>
                                    </p:set>
                                    <p:animEffect transition="in" filter="wipe(right)">
                                      <p:cBhvr>
                                        <p:cTn id="11" dur="500"/>
                                        <p:tgtEl>
                                          <p:spTgt spid="1049608">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049648"/>
                                        </p:tgtEl>
                                        <p:attrNameLst>
                                          <p:attrName>style.visibility</p:attrName>
                                        </p:attrNameLst>
                                      </p:cBhvr>
                                      <p:to>
                                        <p:strVal val="visible"/>
                                      </p:to>
                                    </p:set>
                                    <p:animEffect transition="in" filter="slide(fromBottom)">
                                      <p:cBhvr>
                                        <p:cTn id="16" dur="500"/>
                                        <p:tgtEl>
                                          <p:spTgt spid="1049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08" grpId="0" build="allAtOnce" autoUpdateAnimBg="0"/>
      <p:bldP spid="10496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导入：如何写好一篇方案？</a:t>
            </a:r>
            <a:endParaRPr lang="zh-CN" altLang="en-US" dirty="0"/>
          </a:p>
        </p:txBody>
      </p:sp>
      <p:sp>
        <p:nvSpPr>
          <p:cNvPr id="3" name="内容占位符 2"/>
          <p:cNvSpPr>
            <a:spLocks noGrp="1"/>
          </p:cNvSpPr>
          <p:nvPr>
            <p:ph idx="1"/>
          </p:nvPr>
        </p:nvSpPr>
        <p:spPr>
          <a:xfrm>
            <a:off x="611560" y="1340768"/>
            <a:ext cx="8075612" cy="3705225"/>
          </a:xfrm>
        </p:spPr>
        <p:txBody>
          <a:bodyPr/>
          <a:lstStyle/>
          <a:p>
            <a:pPr>
              <a:lnSpc>
                <a:spcPct val="90000"/>
              </a:lnSpc>
            </a:pPr>
            <a:r>
              <a:rPr lang="zh-CN" altLang="en-US" sz="2800" dirty="0">
                <a:solidFill>
                  <a:srgbClr val="CC9900"/>
                </a:solidFill>
                <a:effectLst>
                  <a:outerShdw blurRad="38100" dist="38100" dir="2700000" algn="tl">
                    <a:srgbClr val="C0C0C0"/>
                  </a:outerShdw>
                </a:effectLst>
              </a:rPr>
              <a:t>分析和编写教学目标时注意的问题</a:t>
            </a:r>
          </a:p>
          <a:p>
            <a:pPr lvl="1">
              <a:lnSpc>
                <a:spcPct val="90000"/>
              </a:lnSpc>
            </a:pPr>
            <a:r>
              <a:rPr lang="zh-CN" altLang="en-US" sz="2400" dirty="0"/>
              <a:t>教学目标具体、不空洞，可评价；</a:t>
            </a:r>
          </a:p>
          <a:p>
            <a:pPr lvl="1">
              <a:lnSpc>
                <a:spcPct val="90000"/>
              </a:lnSpc>
            </a:pPr>
            <a:r>
              <a:rPr lang="zh-CN" altLang="en-US" sz="2400" dirty="0"/>
              <a:t>以学生作为主语来写目标</a:t>
            </a:r>
          </a:p>
          <a:p>
            <a:pPr lvl="1">
              <a:lnSpc>
                <a:spcPct val="90000"/>
              </a:lnSpc>
            </a:pPr>
            <a:r>
              <a:rPr lang="zh-CN" altLang="en-US" sz="2400" dirty="0"/>
              <a:t>结合新课程标准，重视各个学科的特点</a:t>
            </a:r>
          </a:p>
          <a:p>
            <a:pPr lvl="1">
              <a:lnSpc>
                <a:spcPct val="90000"/>
              </a:lnSpc>
            </a:pPr>
            <a:r>
              <a:rPr lang="zh-CN" altLang="en-US" sz="2400" dirty="0" smtClean="0"/>
              <a:t>重视学科知识与能力；信息</a:t>
            </a:r>
            <a:r>
              <a:rPr lang="zh-CN" altLang="en-US" sz="2400" dirty="0"/>
              <a:t>能力、综合实践能力，过程与方法等目标的设计</a:t>
            </a:r>
            <a:endParaRPr lang="zh-CN" altLang="en-US" sz="2400" dirty="0">
              <a:latin typeface="宋体" charset="-122"/>
            </a:endParaRPr>
          </a:p>
          <a:p>
            <a:pPr lvl="1">
              <a:lnSpc>
                <a:spcPct val="90000"/>
              </a:lnSpc>
            </a:pPr>
            <a:r>
              <a:rPr lang="zh-CN" altLang="en-US" sz="2400" dirty="0">
                <a:latin typeface="宋体" charset="-122"/>
              </a:rPr>
              <a:t>尊重学生个体差异，允许不同学习者之间的多重</a:t>
            </a:r>
            <a:r>
              <a:rPr lang="zh-CN" altLang="en-US" sz="2400" dirty="0" smtClean="0">
                <a:latin typeface="宋体" charset="-122"/>
              </a:rPr>
              <a:t>目标；</a:t>
            </a:r>
            <a:endParaRPr lang="zh-CN" altLang="en-US" sz="2400" dirty="0">
              <a:latin typeface="宋体" charset="-122"/>
            </a:endParaRPr>
          </a:p>
          <a:p>
            <a:endParaRPr lang="zh-CN" altLang="en-US" sz="2400" dirty="0"/>
          </a:p>
        </p:txBody>
      </p:sp>
      <p:sp>
        <p:nvSpPr>
          <p:cNvPr id="4" name="矩形 3"/>
          <p:cNvSpPr/>
          <p:nvPr/>
        </p:nvSpPr>
        <p:spPr>
          <a:xfrm>
            <a:off x="745032" y="1340768"/>
            <a:ext cx="6984776" cy="3960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66700" algn="just"/>
            <a:r>
              <a:rPr lang="zh-CN" altLang="zh-CN" b="1" dirty="0">
                <a:solidFill>
                  <a:srgbClr val="000000"/>
                </a:solidFill>
                <a:latin typeface="宋体" pitchFamily="2" charset="-122"/>
                <a:ea typeface="宋体" pitchFamily="2" charset="-122"/>
                <a:cs typeface="Times New Roman" pitchFamily="18" charset="0"/>
              </a:rPr>
              <a:t>《游戏公平吗》教学目标分析</a:t>
            </a:r>
            <a:endParaRPr lang="zh-CN" altLang="zh-CN" sz="1050" dirty="0">
              <a:solidFill>
                <a:schemeClr val="tx1"/>
              </a:solidFill>
              <a:latin typeface="Arial" pitchFamily="34" charset="0"/>
              <a:ea typeface="宋体" pitchFamily="2" charset="-122"/>
              <a:cs typeface="宋体" pitchFamily="2" charset="-122"/>
            </a:endParaRPr>
          </a:p>
          <a:p>
            <a:pPr lvl="0" indent="266700" algn="just" eaLnBrk="0" hangingPunct="0"/>
            <a:r>
              <a:rPr lang="zh-CN" altLang="en-US" sz="1800" dirty="0">
                <a:solidFill>
                  <a:srgbClr val="000000"/>
                </a:solidFill>
                <a:ea typeface="宋体" pitchFamily="2" charset="-122"/>
                <a:cs typeface="Times New Roman" pitchFamily="18" charset="0"/>
              </a:rPr>
              <a:t> </a:t>
            </a:r>
            <a:r>
              <a:rPr lang="zh-CN" altLang="en-US" sz="1800" b="1" dirty="0">
                <a:solidFill>
                  <a:srgbClr val="000000"/>
                </a:solidFill>
                <a:latin typeface="宋体" pitchFamily="2" charset="-122"/>
                <a:ea typeface="宋体" pitchFamily="2" charset="-122"/>
                <a:cs typeface="Times New Roman" pitchFamily="18" charset="0"/>
              </a:rPr>
              <a:t>一、概述</a:t>
            </a:r>
            <a:endParaRPr lang="zh-CN" altLang="en-US" sz="1050" dirty="0">
              <a:solidFill>
                <a:schemeClr val="tx1"/>
              </a:solidFill>
              <a:latin typeface="Arial" pitchFamily="34" charset="0"/>
              <a:ea typeface="宋体" pitchFamily="2" charset="-122"/>
              <a:cs typeface="宋体" pitchFamily="2" charset="-122"/>
            </a:endParaRPr>
          </a:p>
          <a:p>
            <a:pPr lvl="0" indent="266700" algn="just" eaLnBrk="0" hangingPunct="0"/>
            <a:r>
              <a:rPr lang="zh-CN" altLang="en-US" sz="1200" dirty="0">
                <a:solidFill>
                  <a:srgbClr val="000000"/>
                </a:solidFill>
                <a:latin typeface="宋体" pitchFamily="2" charset="-122"/>
                <a:ea typeface="宋体" pitchFamily="2" charset="-122"/>
                <a:cs typeface="Times New Roman" pitchFamily="18" charset="0"/>
              </a:rPr>
              <a:t>本</a:t>
            </a:r>
            <a:r>
              <a:rPr lang="zh-CN" altLang="en-US" sz="1200" dirty="0" bmk="">
                <a:solidFill>
                  <a:srgbClr val="000000"/>
                </a:solidFill>
                <a:latin typeface="宋体" pitchFamily="2" charset="-122"/>
                <a:ea typeface="宋体" pitchFamily="2" charset="-122"/>
                <a:cs typeface="Times New Roman" pitchFamily="18" charset="0"/>
              </a:rPr>
              <a:t>课是北师大版教材初中一年级的一堂数学课。</a:t>
            </a:r>
            <a:r>
              <a:rPr lang="zh-CN" altLang="en-US" sz="1200" dirty="0">
                <a:solidFill>
                  <a:srgbClr val="000000"/>
                </a:solidFill>
                <a:latin typeface="宋体" pitchFamily="2" charset="-122"/>
                <a:ea typeface="宋体" pitchFamily="2" charset="-122"/>
                <a:cs typeface="Times New Roman" pitchFamily="18" charset="0"/>
              </a:rPr>
              <a:t>本节课是学生学习</a:t>
            </a:r>
            <a:r>
              <a:rPr lang="zh-CN" altLang="en-US" sz="1200" dirty="0">
                <a:solidFill>
                  <a:srgbClr val="000000"/>
                </a:solidFill>
                <a:ea typeface="宋体" pitchFamily="2" charset="-122"/>
                <a:cs typeface="Times New Roman" pitchFamily="18" charset="0"/>
              </a:rPr>
              <a:t>“</a:t>
            </a:r>
            <a:r>
              <a:rPr lang="zh-CN" altLang="en-US" sz="1200" dirty="0">
                <a:solidFill>
                  <a:srgbClr val="000000"/>
                </a:solidFill>
                <a:latin typeface="宋体" pitchFamily="2" charset="-122"/>
                <a:ea typeface="宋体" pitchFamily="2" charset="-122"/>
                <a:cs typeface="Times New Roman" pitchFamily="18" charset="0"/>
              </a:rPr>
              <a:t>概率</a:t>
            </a:r>
            <a:r>
              <a:rPr lang="zh-CN" altLang="en-US" sz="1200" dirty="0">
                <a:solidFill>
                  <a:srgbClr val="000000"/>
                </a:solidFill>
                <a:ea typeface="宋体" pitchFamily="2" charset="-122"/>
                <a:cs typeface="Times New Roman" pitchFamily="18" charset="0"/>
              </a:rPr>
              <a:t>”</a:t>
            </a:r>
            <a:r>
              <a:rPr lang="zh-CN" altLang="en-US" sz="1200" dirty="0">
                <a:solidFill>
                  <a:srgbClr val="000000"/>
                </a:solidFill>
                <a:latin typeface="宋体" pitchFamily="2" charset="-122"/>
                <a:ea typeface="宋体" pitchFamily="2" charset="-122"/>
                <a:cs typeface="Times New Roman" pitchFamily="18" charset="0"/>
              </a:rPr>
              <a:t>一章的引入的教学活动课，训练学生对大量数学知识进行综合运用的能力。所需课时为</a:t>
            </a:r>
            <a:r>
              <a:rPr lang="en-US" altLang="zh-CN" sz="1200" dirty="0">
                <a:solidFill>
                  <a:srgbClr val="000000"/>
                </a:solidFill>
                <a:latin typeface="Times New Roman" pitchFamily="18" charset="0"/>
                <a:ea typeface="宋体" pitchFamily="2" charset="-122"/>
                <a:cs typeface="Times New Roman" pitchFamily="18" charset="0"/>
              </a:rPr>
              <a:t>1</a:t>
            </a:r>
            <a:r>
              <a:rPr lang="zh-CN" altLang="en-US" sz="1200" dirty="0">
                <a:solidFill>
                  <a:srgbClr val="000000"/>
                </a:solidFill>
                <a:latin typeface="宋体" pitchFamily="2" charset="-122"/>
                <a:ea typeface="宋体" pitchFamily="2" charset="-122"/>
                <a:cs typeface="Times New Roman" pitchFamily="18" charset="0"/>
              </a:rPr>
              <a:t>课时</a:t>
            </a:r>
            <a:r>
              <a:rPr lang="zh-CN" altLang="en-US" sz="1200" dirty="0">
                <a:solidFill>
                  <a:srgbClr val="000000"/>
                </a:solidFill>
                <a:latin typeface="Times New Roman" pitchFamily="18" charset="0"/>
                <a:ea typeface="楷体_GB2312" pitchFamily="49" charset="-122"/>
                <a:cs typeface="Times New Roman" pitchFamily="18" charset="0"/>
              </a:rPr>
              <a:t>。</a:t>
            </a:r>
            <a:endParaRPr lang="zh-CN" altLang="en-US" sz="1050" dirty="0">
              <a:solidFill>
                <a:schemeClr val="tx1"/>
              </a:solidFill>
              <a:latin typeface="Arial" pitchFamily="34" charset="0"/>
              <a:ea typeface="宋体" pitchFamily="2" charset="-122"/>
              <a:cs typeface="宋体" pitchFamily="2" charset="-122"/>
            </a:endParaRPr>
          </a:p>
          <a:p>
            <a:pPr lvl="0" indent="266700" algn="just" eaLnBrk="0" hangingPunct="0"/>
            <a:r>
              <a:rPr lang="zh-CN" altLang="en-US" sz="1200" dirty="0">
                <a:solidFill>
                  <a:srgbClr val="000000"/>
                </a:solidFill>
                <a:ea typeface="宋体" pitchFamily="2" charset="-122"/>
                <a:cs typeface="Times New Roman" pitchFamily="18" charset="0"/>
              </a:rPr>
              <a:t> </a:t>
            </a:r>
            <a:endParaRPr lang="zh-CN" altLang="en-US" sz="1050" dirty="0">
              <a:solidFill>
                <a:schemeClr val="tx1"/>
              </a:solidFill>
              <a:latin typeface="Arial" pitchFamily="34" charset="0"/>
              <a:ea typeface="宋体" pitchFamily="2" charset="-122"/>
              <a:cs typeface="宋体" pitchFamily="2" charset="-122"/>
            </a:endParaRPr>
          </a:p>
          <a:p>
            <a:pPr lvl="0" indent="266700" algn="just" eaLnBrk="0" hangingPunct="0"/>
            <a:r>
              <a:rPr lang="zh-CN" altLang="en-US" sz="1800" b="1" dirty="0">
                <a:solidFill>
                  <a:srgbClr val="000000"/>
                </a:solidFill>
                <a:latin typeface="宋体" pitchFamily="2" charset="-122"/>
                <a:ea typeface="宋体" pitchFamily="2" charset="-122"/>
                <a:cs typeface="Times New Roman" pitchFamily="18" charset="0"/>
              </a:rPr>
              <a:t>二、教学目标分析</a:t>
            </a:r>
            <a:endParaRPr lang="zh-CN" altLang="en-US" sz="1050" dirty="0">
              <a:solidFill>
                <a:schemeClr val="tx1"/>
              </a:solidFill>
              <a:latin typeface="Arial" pitchFamily="34" charset="0"/>
              <a:ea typeface="宋体" pitchFamily="2" charset="-122"/>
              <a:cs typeface="宋体" pitchFamily="2" charset="-122"/>
            </a:endParaRPr>
          </a:p>
          <a:p>
            <a:pPr lvl="0" indent="266700" algn="just" eaLnBrk="0" hangingPunct="0"/>
            <a:r>
              <a:rPr lang="en-US" altLang="zh-CN" sz="1200" b="1" dirty="0">
                <a:solidFill>
                  <a:srgbClr val="000000"/>
                </a:solidFill>
                <a:latin typeface="Times New Roman" pitchFamily="18" charset="0"/>
                <a:ea typeface="宋体" pitchFamily="2" charset="-122"/>
                <a:cs typeface="Times New Roman" pitchFamily="18" charset="0"/>
              </a:rPr>
              <a:t>1</a:t>
            </a:r>
            <a:r>
              <a:rPr lang="zh-CN" altLang="en-US" sz="1200" b="1" dirty="0">
                <a:solidFill>
                  <a:srgbClr val="000000"/>
                </a:solidFill>
                <a:latin typeface="宋体" pitchFamily="2" charset="-122"/>
                <a:ea typeface="宋体" pitchFamily="2" charset="-122"/>
                <a:cs typeface="Times New Roman" pitchFamily="18" charset="0"/>
              </a:rPr>
              <a:t>．知识与技能</a:t>
            </a:r>
            <a:endParaRPr lang="zh-CN" altLang="en-US" sz="1050" dirty="0">
              <a:solidFill>
                <a:schemeClr val="tx1"/>
              </a:solidFill>
              <a:latin typeface="Arial" pitchFamily="34" charset="0"/>
              <a:ea typeface="宋体" pitchFamily="2" charset="-122"/>
              <a:cs typeface="宋体" pitchFamily="2" charset="-122"/>
            </a:endParaRPr>
          </a:p>
          <a:p>
            <a:pPr lvl="0" indent="266700" algn="just" eaLnBrk="0" hangingPunct="0"/>
            <a:r>
              <a:rPr lang="zh-CN" altLang="en-US" sz="1200" dirty="0">
                <a:solidFill>
                  <a:srgbClr val="000000"/>
                </a:solidFill>
                <a:latin typeface="宋体" pitchFamily="2" charset="-122"/>
                <a:ea typeface="宋体" pitchFamily="2" charset="-122"/>
                <a:cs typeface="Times New Roman" pitchFamily="18" charset="0"/>
              </a:rPr>
              <a:t>（</a:t>
            </a:r>
            <a:r>
              <a:rPr lang="en-US" altLang="zh-CN" sz="1200" dirty="0">
                <a:solidFill>
                  <a:srgbClr val="000000"/>
                </a:solidFill>
                <a:latin typeface="Times New Roman" pitchFamily="18" charset="0"/>
                <a:ea typeface="宋体" pitchFamily="2" charset="-122"/>
                <a:cs typeface="Times New Roman" pitchFamily="18" charset="0"/>
              </a:rPr>
              <a:t>1</a:t>
            </a:r>
            <a:r>
              <a:rPr lang="zh-CN" altLang="en-US" sz="1200" dirty="0">
                <a:solidFill>
                  <a:srgbClr val="000000"/>
                </a:solidFill>
                <a:latin typeface="宋体" pitchFamily="2" charset="-122"/>
                <a:ea typeface="宋体" pitchFamily="2" charset="-122"/>
                <a:cs typeface="Times New Roman" pitchFamily="18" charset="0"/>
              </a:rPr>
              <a:t>）理解三个数学概念：必然事件、不可能事件、可能事件；理解相关概念并能举例说明。</a:t>
            </a:r>
            <a:endParaRPr lang="zh-CN" altLang="en-US" sz="1050" dirty="0">
              <a:solidFill>
                <a:schemeClr val="tx1"/>
              </a:solidFill>
              <a:latin typeface="Arial" pitchFamily="34" charset="0"/>
              <a:ea typeface="宋体" pitchFamily="2" charset="-122"/>
              <a:cs typeface="宋体" pitchFamily="2" charset="-122"/>
            </a:endParaRPr>
          </a:p>
          <a:p>
            <a:pPr lvl="0" indent="266700" algn="just" eaLnBrk="0" hangingPunct="0"/>
            <a:r>
              <a:rPr lang="zh-CN" altLang="en-US" sz="1200" dirty="0">
                <a:solidFill>
                  <a:srgbClr val="000000"/>
                </a:solidFill>
                <a:latin typeface="宋体" pitchFamily="2" charset="-122"/>
                <a:ea typeface="宋体" pitchFamily="2" charset="-122"/>
                <a:cs typeface="Times New Roman" pitchFamily="18" charset="0"/>
              </a:rPr>
              <a:t>（</a:t>
            </a:r>
            <a:r>
              <a:rPr lang="en-US" altLang="zh-CN" sz="1200" dirty="0">
                <a:solidFill>
                  <a:srgbClr val="000000"/>
                </a:solidFill>
                <a:latin typeface="Times New Roman" pitchFamily="18" charset="0"/>
                <a:ea typeface="宋体" pitchFamily="2" charset="-122"/>
                <a:cs typeface="Times New Roman" pitchFamily="18" charset="0"/>
              </a:rPr>
              <a:t>2</a:t>
            </a:r>
            <a:r>
              <a:rPr lang="zh-CN" altLang="en-US" sz="1200" dirty="0">
                <a:solidFill>
                  <a:srgbClr val="000000"/>
                </a:solidFill>
                <a:latin typeface="宋体" pitchFamily="2" charset="-122"/>
                <a:ea typeface="宋体" pitchFamily="2" charset="-122"/>
                <a:cs typeface="Times New Roman" pitchFamily="18" charset="0"/>
              </a:rPr>
              <a:t>）能用数学语言说明游戏公平的原则。</a:t>
            </a:r>
            <a:endParaRPr lang="zh-CN" altLang="en-US" sz="1050" dirty="0">
              <a:solidFill>
                <a:schemeClr val="tx1"/>
              </a:solidFill>
              <a:latin typeface="Arial" pitchFamily="34" charset="0"/>
              <a:ea typeface="宋体" pitchFamily="2" charset="-122"/>
              <a:cs typeface="宋体" pitchFamily="2" charset="-122"/>
            </a:endParaRPr>
          </a:p>
          <a:p>
            <a:pPr lvl="0" indent="266700" algn="just" eaLnBrk="0" hangingPunct="0"/>
            <a:r>
              <a:rPr lang="zh-CN" altLang="en-US" sz="1200" dirty="0">
                <a:solidFill>
                  <a:srgbClr val="000000"/>
                </a:solidFill>
                <a:latin typeface="宋体" pitchFamily="2" charset="-122"/>
                <a:ea typeface="宋体" pitchFamily="2" charset="-122"/>
                <a:cs typeface="Times New Roman" pitchFamily="18" charset="0"/>
              </a:rPr>
              <a:t>（</a:t>
            </a:r>
            <a:r>
              <a:rPr lang="en-US" altLang="zh-CN" sz="1200" dirty="0">
                <a:solidFill>
                  <a:srgbClr val="000000"/>
                </a:solidFill>
                <a:latin typeface="Times New Roman" pitchFamily="18" charset="0"/>
                <a:ea typeface="宋体" pitchFamily="2" charset="-122"/>
                <a:cs typeface="Times New Roman" pitchFamily="18" charset="0"/>
              </a:rPr>
              <a:t>3</a:t>
            </a:r>
            <a:r>
              <a:rPr lang="zh-CN" altLang="en-US" sz="1200" dirty="0">
                <a:solidFill>
                  <a:srgbClr val="000000"/>
                </a:solidFill>
                <a:latin typeface="宋体" pitchFamily="2" charset="-122"/>
                <a:ea typeface="宋体" pitchFamily="2" charset="-122"/>
                <a:cs typeface="Times New Roman" pitchFamily="18" charset="0"/>
              </a:rPr>
              <a:t>）能用数轴上的点表示概率事件。</a:t>
            </a:r>
            <a:endParaRPr lang="zh-CN" altLang="en-US" sz="1050" dirty="0">
              <a:solidFill>
                <a:schemeClr val="tx1"/>
              </a:solidFill>
              <a:latin typeface="Arial" pitchFamily="34" charset="0"/>
              <a:ea typeface="宋体" pitchFamily="2" charset="-122"/>
              <a:cs typeface="宋体" pitchFamily="2" charset="-122"/>
            </a:endParaRPr>
          </a:p>
          <a:p>
            <a:pPr lvl="0" indent="266700" algn="just" eaLnBrk="0" hangingPunct="0"/>
            <a:r>
              <a:rPr lang="en-US" altLang="zh-CN" sz="1200" b="1" dirty="0">
                <a:solidFill>
                  <a:srgbClr val="000000"/>
                </a:solidFill>
                <a:latin typeface="Times New Roman" pitchFamily="18" charset="0"/>
                <a:ea typeface="宋体" pitchFamily="2" charset="-122"/>
                <a:cs typeface="Times New Roman" pitchFamily="18" charset="0"/>
              </a:rPr>
              <a:t>2</a:t>
            </a:r>
            <a:r>
              <a:rPr lang="zh-CN" altLang="en-US" sz="1200" b="1" dirty="0">
                <a:solidFill>
                  <a:srgbClr val="000000"/>
                </a:solidFill>
                <a:latin typeface="宋体" pitchFamily="2" charset="-122"/>
                <a:ea typeface="宋体" pitchFamily="2" charset="-122"/>
                <a:cs typeface="Times New Roman" pitchFamily="18" charset="0"/>
              </a:rPr>
              <a:t>．过程与方法</a:t>
            </a:r>
            <a:endParaRPr lang="zh-CN" altLang="en-US" sz="1050" dirty="0">
              <a:solidFill>
                <a:schemeClr val="tx1"/>
              </a:solidFill>
              <a:latin typeface="Arial" pitchFamily="34" charset="0"/>
              <a:ea typeface="宋体" pitchFamily="2" charset="-122"/>
              <a:cs typeface="宋体" pitchFamily="2" charset="-122"/>
            </a:endParaRPr>
          </a:p>
          <a:p>
            <a:pPr lvl="0" indent="266700" algn="just" eaLnBrk="0" hangingPunct="0"/>
            <a:r>
              <a:rPr lang="zh-CN" altLang="en-US" sz="1200" dirty="0">
                <a:solidFill>
                  <a:srgbClr val="000000"/>
                </a:solidFill>
                <a:latin typeface="宋体" pitchFamily="2" charset="-122"/>
                <a:ea typeface="宋体" pitchFamily="2" charset="-122"/>
                <a:cs typeface="Times New Roman" pitchFamily="18" charset="0"/>
              </a:rPr>
              <a:t>（</a:t>
            </a:r>
            <a:r>
              <a:rPr lang="en-US" altLang="zh-CN" sz="1200" dirty="0">
                <a:solidFill>
                  <a:srgbClr val="000000"/>
                </a:solidFill>
                <a:latin typeface="Times New Roman" pitchFamily="18" charset="0"/>
                <a:ea typeface="宋体" pitchFamily="2" charset="-122"/>
                <a:cs typeface="Times New Roman" pitchFamily="18" charset="0"/>
              </a:rPr>
              <a:t>1</a:t>
            </a:r>
            <a:r>
              <a:rPr lang="zh-CN" altLang="en-US" sz="1200" dirty="0">
                <a:solidFill>
                  <a:srgbClr val="000000"/>
                </a:solidFill>
                <a:latin typeface="宋体" pitchFamily="2" charset="-122"/>
                <a:ea typeface="宋体" pitchFamily="2" charset="-122"/>
                <a:cs typeface="Times New Roman" pitchFamily="18" charset="0"/>
              </a:rPr>
              <a:t>）以任务驱动的形式体验</a:t>
            </a:r>
            <a:r>
              <a:rPr lang="zh-CN" altLang="en-US" sz="1200" dirty="0">
                <a:solidFill>
                  <a:srgbClr val="000000"/>
                </a:solidFill>
                <a:ea typeface="宋体" pitchFamily="2" charset="-122"/>
                <a:cs typeface="Times New Roman" pitchFamily="18" charset="0"/>
              </a:rPr>
              <a:t>“</a:t>
            </a:r>
            <a:r>
              <a:rPr lang="zh-CN" altLang="en-US" sz="1200" dirty="0">
                <a:solidFill>
                  <a:srgbClr val="000000"/>
                </a:solidFill>
                <a:latin typeface="宋体" pitchFamily="2" charset="-122"/>
                <a:ea typeface="宋体" pitchFamily="2" charset="-122"/>
                <a:cs typeface="Times New Roman" pitchFamily="18" charset="0"/>
              </a:rPr>
              <a:t>猜测</a:t>
            </a:r>
            <a:r>
              <a:rPr lang="en-US" altLang="zh-CN" sz="1200" dirty="0">
                <a:solidFill>
                  <a:srgbClr val="000000"/>
                </a:solidFill>
                <a:ea typeface="宋体" pitchFamily="2" charset="-122"/>
                <a:cs typeface="Times New Roman" pitchFamily="18" charset="0"/>
              </a:rPr>
              <a:t>——</a:t>
            </a:r>
            <a:r>
              <a:rPr lang="zh-CN" altLang="en-US" sz="1200" dirty="0">
                <a:solidFill>
                  <a:srgbClr val="000000"/>
                </a:solidFill>
                <a:latin typeface="宋体" pitchFamily="2" charset="-122"/>
                <a:ea typeface="宋体" pitchFamily="2" charset="-122"/>
                <a:cs typeface="Times New Roman" pitchFamily="18" charset="0"/>
              </a:rPr>
              <a:t>试验并收集试验数据</a:t>
            </a:r>
            <a:r>
              <a:rPr lang="en-US" altLang="zh-CN" sz="1200" dirty="0">
                <a:solidFill>
                  <a:srgbClr val="000000"/>
                </a:solidFill>
                <a:ea typeface="宋体" pitchFamily="2" charset="-122"/>
                <a:cs typeface="Times New Roman" pitchFamily="18" charset="0"/>
              </a:rPr>
              <a:t>——</a:t>
            </a:r>
            <a:r>
              <a:rPr lang="zh-CN" altLang="en-US" sz="1200" dirty="0">
                <a:solidFill>
                  <a:srgbClr val="000000"/>
                </a:solidFill>
                <a:latin typeface="宋体" pitchFamily="2" charset="-122"/>
                <a:ea typeface="宋体" pitchFamily="2" charset="-122"/>
                <a:cs typeface="Times New Roman" pitchFamily="18" charset="0"/>
              </a:rPr>
              <a:t>分析试验结果</a:t>
            </a:r>
            <a:r>
              <a:rPr lang="zh-CN" altLang="en-US" sz="1200" dirty="0">
                <a:solidFill>
                  <a:srgbClr val="000000"/>
                </a:solidFill>
                <a:ea typeface="宋体" pitchFamily="2" charset="-122"/>
                <a:cs typeface="Times New Roman" pitchFamily="18" charset="0"/>
              </a:rPr>
              <a:t>” </a:t>
            </a:r>
            <a:r>
              <a:rPr lang="zh-CN" altLang="en-US" sz="1200" dirty="0">
                <a:solidFill>
                  <a:srgbClr val="000000"/>
                </a:solidFill>
                <a:latin typeface="宋体" pitchFamily="2" charset="-122"/>
                <a:ea typeface="宋体" pitchFamily="2" charset="-122"/>
                <a:cs typeface="Times New Roman" pitchFamily="18" charset="0"/>
              </a:rPr>
              <a:t>的探究活动过程。</a:t>
            </a:r>
            <a:endParaRPr lang="zh-CN" altLang="en-US" sz="1050" dirty="0">
              <a:solidFill>
                <a:schemeClr val="tx1"/>
              </a:solidFill>
              <a:latin typeface="Arial" pitchFamily="34" charset="0"/>
              <a:ea typeface="宋体" pitchFamily="2" charset="-122"/>
              <a:cs typeface="宋体" pitchFamily="2" charset="-122"/>
            </a:endParaRPr>
          </a:p>
          <a:p>
            <a:pPr lvl="0" indent="266700" algn="just" eaLnBrk="0" hangingPunct="0"/>
            <a:r>
              <a:rPr lang="zh-CN" altLang="en-US" sz="1200" dirty="0">
                <a:solidFill>
                  <a:srgbClr val="000000"/>
                </a:solidFill>
                <a:latin typeface="宋体" pitchFamily="2" charset="-122"/>
                <a:ea typeface="宋体" pitchFamily="2" charset="-122"/>
                <a:cs typeface="Times New Roman" pitchFamily="18" charset="0"/>
              </a:rPr>
              <a:t>（</a:t>
            </a:r>
            <a:r>
              <a:rPr lang="en-US" altLang="zh-CN" sz="1200" dirty="0">
                <a:solidFill>
                  <a:srgbClr val="000000"/>
                </a:solidFill>
                <a:latin typeface="Times New Roman" pitchFamily="18" charset="0"/>
                <a:ea typeface="宋体" pitchFamily="2" charset="-122"/>
                <a:cs typeface="Times New Roman" pitchFamily="18" charset="0"/>
              </a:rPr>
              <a:t>2</a:t>
            </a:r>
            <a:r>
              <a:rPr lang="zh-CN" altLang="en-US" sz="1200" dirty="0">
                <a:solidFill>
                  <a:srgbClr val="000000"/>
                </a:solidFill>
                <a:latin typeface="宋体" pitchFamily="2" charset="-122"/>
                <a:ea typeface="宋体" pitchFamily="2" charset="-122"/>
                <a:cs typeface="Times New Roman" pitchFamily="18" charset="0"/>
              </a:rPr>
              <a:t>）体验</a:t>
            </a:r>
            <a:r>
              <a:rPr lang="zh-CN" altLang="en-US" sz="1200" dirty="0">
                <a:solidFill>
                  <a:srgbClr val="000000"/>
                </a:solidFill>
                <a:ea typeface="宋体" pitchFamily="2" charset="-122"/>
                <a:cs typeface="Times New Roman" pitchFamily="18" charset="0"/>
              </a:rPr>
              <a:t>“</a:t>
            </a:r>
            <a:r>
              <a:rPr lang="zh-CN" altLang="en-US" sz="1200" dirty="0">
                <a:solidFill>
                  <a:srgbClr val="000000"/>
                </a:solidFill>
                <a:latin typeface="宋体" pitchFamily="2" charset="-122"/>
                <a:ea typeface="宋体" pitchFamily="2" charset="-122"/>
                <a:cs typeface="Times New Roman" pitchFamily="18" charset="0"/>
              </a:rPr>
              <a:t>几何画板</a:t>
            </a:r>
            <a:r>
              <a:rPr lang="zh-CN" altLang="en-US" sz="1200" dirty="0">
                <a:solidFill>
                  <a:srgbClr val="000000"/>
                </a:solidFill>
                <a:ea typeface="宋体" pitchFamily="2" charset="-122"/>
                <a:cs typeface="Times New Roman" pitchFamily="18" charset="0"/>
              </a:rPr>
              <a:t>”</a:t>
            </a:r>
            <a:r>
              <a:rPr lang="zh-CN" altLang="en-US" sz="1200" dirty="0">
                <a:solidFill>
                  <a:srgbClr val="000000"/>
                </a:solidFill>
                <a:latin typeface="宋体" pitchFamily="2" charset="-122"/>
                <a:ea typeface="宋体" pitchFamily="2" charset="-122"/>
                <a:cs typeface="Times New Roman" pitchFamily="18" charset="0"/>
              </a:rPr>
              <a:t>与</a:t>
            </a:r>
            <a:r>
              <a:rPr lang="en-US" altLang="zh-CN" sz="1200" dirty="0">
                <a:solidFill>
                  <a:srgbClr val="000000"/>
                </a:solidFill>
                <a:latin typeface="Times New Roman" pitchFamily="18" charset="0"/>
                <a:ea typeface="宋体" pitchFamily="2" charset="-122"/>
                <a:cs typeface="Times New Roman" pitchFamily="18" charset="0"/>
              </a:rPr>
              <a:t>Excel</a:t>
            </a:r>
            <a:r>
              <a:rPr lang="zh-CN" altLang="en-US" sz="1200" dirty="0">
                <a:solidFill>
                  <a:srgbClr val="000000"/>
                </a:solidFill>
                <a:latin typeface="宋体" pitchFamily="2" charset="-122"/>
                <a:ea typeface="宋体" pitchFamily="2" charset="-122"/>
                <a:cs typeface="Times New Roman" pitchFamily="18" charset="0"/>
              </a:rPr>
              <a:t>相结合进行数学探究的方法。</a:t>
            </a:r>
            <a:endParaRPr lang="zh-CN" altLang="en-US" sz="1050" dirty="0">
              <a:solidFill>
                <a:schemeClr val="tx1"/>
              </a:solidFill>
              <a:latin typeface="Arial" pitchFamily="34" charset="0"/>
              <a:ea typeface="宋体" pitchFamily="2" charset="-122"/>
              <a:cs typeface="宋体" pitchFamily="2" charset="-122"/>
            </a:endParaRPr>
          </a:p>
          <a:p>
            <a:pPr lvl="0" indent="266700" algn="just" eaLnBrk="0" hangingPunct="0"/>
            <a:r>
              <a:rPr lang="en-US" altLang="zh-CN" sz="1200" b="1" dirty="0">
                <a:solidFill>
                  <a:srgbClr val="000000"/>
                </a:solidFill>
                <a:latin typeface="Times New Roman" pitchFamily="18" charset="0"/>
                <a:ea typeface="宋体" pitchFamily="2" charset="-122"/>
                <a:cs typeface="Times New Roman" pitchFamily="18" charset="0"/>
              </a:rPr>
              <a:t>3</a:t>
            </a:r>
            <a:r>
              <a:rPr lang="zh-CN" altLang="en-US" sz="1200" b="1" dirty="0">
                <a:solidFill>
                  <a:srgbClr val="000000"/>
                </a:solidFill>
                <a:latin typeface="宋体" pitchFamily="2" charset="-122"/>
                <a:ea typeface="宋体" pitchFamily="2" charset="-122"/>
                <a:cs typeface="Times New Roman" pitchFamily="18" charset="0"/>
              </a:rPr>
              <a:t>．情感态度与价值观</a:t>
            </a:r>
            <a:endParaRPr lang="zh-CN" altLang="en-US" sz="1050" dirty="0">
              <a:solidFill>
                <a:schemeClr val="tx1"/>
              </a:solidFill>
              <a:latin typeface="Arial" pitchFamily="34" charset="0"/>
              <a:ea typeface="宋体" pitchFamily="2" charset="-122"/>
              <a:cs typeface="宋体" pitchFamily="2" charset="-122"/>
            </a:endParaRPr>
          </a:p>
          <a:p>
            <a:pPr lvl="0" indent="266700" algn="just" eaLnBrk="0" hangingPunct="0"/>
            <a:r>
              <a:rPr lang="zh-CN" altLang="en-US" sz="1200" dirty="0">
                <a:solidFill>
                  <a:srgbClr val="000000"/>
                </a:solidFill>
                <a:latin typeface="宋体" pitchFamily="2" charset="-122"/>
                <a:ea typeface="宋体" pitchFamily="2" charset="-122"/>
                <a:cs typeface="Times New Roman" pitchFamily="18" charset="0"/>
              </a:rPr>
              <a:t>（</a:t>
            </a:r>
            <a:r>
              <a:rPr lang="en-US" altLang="zh-CN" sz="1200" dirty="0">
                <a:solidFill>
                  <a:srgbClr val="000000"/>
                </a:solidFill>
                <a:latin typeface="Times New Roman" pitchFamily="18" charset="0"/>
                <a:ea typeface="宋体" pitchFamily="2" charset="-122"/>
                <a:cs typeface="Times New Roman" pitchFamily="18" charset="0"/>
              </a:rPr>
              <a:t>1</a:t>
            </a:r>
            <a:r>
              <a:rPr lang="zh-CN" altLang="en-US" sz="1200" dirty="0">
                <a:solidFill>
                  <a:srgbClr val="000000"/>
                </a:solidFill>
                <a:latin typeface="宋体" pitchFamily="2" charset="-122"/>
                <a:ea typeface="宋体" pitchFamily="2" charset="-122"/>
                <a:cs typeface="Times New Roman" pitchFamily="18" charset="0"/>
              </a:rPr>
              <a:t>）通过探究活动对数学猜想作出检验，培养大胆假设的意识，学习检验假设的方法。</a:t>
            </a:r>
            <a:endParaRPr lang="zh-CN" altLang="en-US" sz="1050" dirty="0">
              <a:solidFill>
                <a:schemeClr val="tx1"/>
              </a:solidFill>
              <a:latin typeface="Arial" pitchFamily="34" charset="0"/>
              <a:ea typeface="宋体" pitchFamily="2" charset="-122"/>
              <a:cs typeface="宋体" pitchFamily="2" charset="-122"/>
            </a:endParaRPr>
          </a:p>
          <a:p>
            <a:pPr lvl="0" indent="266700" algn="just" eaLnBrk="0" hangingPunct="0"/>
            <a:r>
              <a:rPr lang="zh-CN" altLang="en-US" sz="1200" dirty="0">
                <a:solidFill>
                  <a:srgbClr val="000000"/>
                </a:solidFill>
                <a:latin typeface="宋体" pitchFamily="2" charset="-122"/>
                <a:ea typeface="宋体" pitchFamily="2" charset="-122"/>
                <a:cs typeface="Times New Roman" pitchFamily="18" charset="0"/>
              </a:rPr>
              <a:t>（</a:t>
            </a:r>
            <a:r>
              <a:rPr lang="en-US" altLang="zh-CN" sz="1200" dirty="0">
                <a:solidFill>
                  <a:srgbClr val="000000"/>
                </a:solidFill>
                <a:latin typeface="Times New Roman" pitchFamily="18" charset="0"/>
                <a:ea typeface="宋体" pitchFamily="2" charset="-122"/>
                <a:cs typeface="Times New Roman" pitchFamily="18" charset="0"/>
              </a:rPr>
              <a:t>2</a:t>
            </a:r>
            <a:r>
              <a:rPr lang="zh-CN" altLang="en-US" sz="1200" dirty="0">
                <a:solidFill>
                  <a:srgbClr val="000000"/>
                </a:solidFill>
                <a:latin typeface="宋体" pitchFamily="2" charset="-122"/>
                <a:ea typeface="宋体" pitchFamily="2" charset="-122"/>
                <a:cs typeface="Times New Roman" pitchFamily="18" charset="0"/>
              </a:rPr>
              <a:t>）对</a:t>
            </a:r>
            <a:r>
              <a:rPr lang="zh-CN" altLang="en-US" sz="1200" dirty="0">
                <a:solidFill>
                  <a:srgbClr val="000000"/>
                </a:solidFill>
                <a:ea typeface="宋体" pitchFamily="2" charset="-122"/>
                <a:cs typeface="Times New Roman" pitchFamily="18" charset="0"/>
              </a:rPr>
              <a:t>“</a:t>
            </a:r>
            <a:r>
              <a:rPr lang="zh-CN" altLang="en-US" sz="1200" dirty="0">
                <a:solidFill>
                  <a:srgbClr val="000000"/>
                </a:solidFill>
                <a:latin typeface="宋体" pitchFamily="2" charset="-122"/>
                <a:ea typeface="宋体" pitchFamily="2" charset="-122"/>
                <a:cs typeface="Times New Roman" pitchFamily="18" charset="0"/>
              </a:rPr>
              <a:t>概率</a:t>
            </a:r>
            <a:r>
              <a:rPr lang="zh-CN" altLang="en-US" sz="1200" dirty="0">
                <a:solidFill>
                  <a:srgbClr val="000000"/>
                </a:solidFill>
                <a:ea typeface="宋体" pitchFamily="2" charset="-122"/>
                <a:cs typeface="Times New Roman" pitchFamily="18" charset="0"/>
              </a:rPr>
              <a:t>”</a:t>
            </a:r>
            <a:r>
              <a:rPr lang="zh-CN" altLang="en-US" sz="1200" dirty="0">
                <a:solidFill>
                  <a:srgbClr val="000000"/>
                </a:solidFill>
                <a:latin typeface="宋体" pitchFamily="2" charset="-122"/>
                <a:ea typeface="宋体" pitchFamily="2" charset="-122"/>
                <a:cs typeface="Times New Roman" pitchFamily="18" charset="0"/>
              </a:rPr>
              <a:t>一章的学习充满兴趣。</a:t>
            </a:r>
            <a:endParaRPr lang="zh-CN" altLang="en-US" sz="2800" dirty="0">
              <a:solidFill>
                <a:schemeClr val="tx1"/>
              </a:solidFill>
              <a:latin typeface="Arial" pitchFamily="34" charset="0"/>
              <a:ea typeface="宋体" pitchFamily="2" charset="-122"/>
              <a:cs typeface="宋体" pitchFamily="2" charset="-122"/>
            </a:endParaRPr>
          </a:p>
          <a:p>
            <a:pPr algn="ctr"/>
            <a:endParaRPr lang="zh-CN" altLang="en-US" sz="1200" dirty="0"/>
          </a:p>
        </p:txBody>
      </p:sp>
      <p:sp>
        <p:nvSpPr>
          <p:cNvPr id="8" name="矩形 7"/>
          <p:cNvSpPr/>
          <p:nvPr/>
        </p:nvSpPr>
        <p:spPr>
          <a:xfrm>
            <a:off x="493004" y="959506"/>
            <a:ext cx="8399476" cy="5349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b="1" dirty="0">
                <a:solidFill>
                  <a:schemeClr val="tx1"/>
                </a:solidFill>
              </a:rPr>
              <a:t>《</a:t>
            </a:r>
            <a:r>
              <a:rPr lang="zh-CN" altLang="en-US" sz="1000" b="1" dirty="0">
                <a:solidFill>
                  <a:schemeClr val="tx1"/>
                </a:solidFill>
              </a:rPr>
              <a:t>共点力作用下物体的平衡</a:t>
            </a:r>
            <a:r>
              <a:rPr lang="en-US" altLang="zh-CN" sz="1000" b="1" dirty="0">
                <a:solidFill>
                  <a:schemeClr val="tx1"/>
                </a:solidFill>
              </a:rPr>
              <a:t>》</a:t>
            </a:r>
            <a:r>
              <a:rPr lang="zh-CN" altLang="en-US" sz="1000" b="1" dirty="0">
                <a:solidFill>
                  <a:schemeClr val="tx1"/>
                </a:solidFill>
              </a:rPr>
              <a:t>教学目标分析</a:t>
            </a:r>
            <a:endParaRPr lang="zh-CN" altLang="en-US" sz="1000" dirty="0">
              <a:solidFill>
                <a:schemeClr val="tx1"/>
              </a:solidFill>
            </a:endParaRPr>
          </a:p>
          <a:p>
            <a:r>
              <a:rPr lang="zh-CN" altLang="en-US" sz="1000" b="1" dirty="0">
                <a:solidFill>
                  <a:schemeClr val="tx1"/>
                </a:solidFill>
              </a:rPr>
              <a:t>一、概述</a:t>
            </a:r>
            <a:endParaRPr lang="zh-CN" altLang="en-US" sz="1000" dirty="0">
              <a:solidFill>
                <a:schemeClr val="tx1"/>
              </a:solidFill>
            </a:endParaRPr>
          </a:p>
          <a:p>
            <a:r>
              <a:rPr lang="zh-CN" altLang="en-US" sz="1000" dirty="0">
                <a:solidFill>
                  <a:schemeClr val="tx1"/>
                </a:solidFill>
              </a:rPr>
              <a:t>本节课为</a:t>
            </a:r>
            <a:r>
              <a:rPr lang="en-US" altLang="zh-CN" sz="1000" dirty="0">
                <a:solidFill>
                  <a:schemeClr val="tx1"/>
                </a:solidFill>
              </a:rPr>
              <a:t>1</a:t>
            </a:r>
            <a:r>
              <a:rPr lang="zh-CN" altLang="en-US" sz="1000" dirty="0">
                <a:solidFill>
                  <a:schemeClr val="tx1"/>
                </a:solidFill>
              </a:rPr>
              <a:t>课时，</a:t>
            </a:r>
            <a:r>
              <a:rPr lang="en-US" altLang="zh-CN" sz="1000" dirty="0">
                <a:solidFill>
                  <a:schemeClr val="tx1"/>
                </a:solidFill>
              </a:rPr>
              <a:t>45</a:t>
            </a:r>
            <a:r>
              <a:rPr lang="zh-CN" altLang="en-US" sz="1000" dirty="0">
                <a:solidFill>
                  <a:schemeClr val="tx1"/>
                </a:solidFill>
              </a:rPr>
              <a:t>分钟。</a:t>
            </a:r>
          </a:p>
          <a:p>
            <a:r>
              <a:rPr lang="en-US" altLang="zh-CN" sz="1000" dirty="0">
                <a:solidFill>
                  <a:schemeClr val="tx1"/>
                </a:solidFill>
              </a:rPr>
              <a:t>《</a:t>
            </a:r>
            <a:r>
              <a:rPr lang="zh-CN" altLang="en-US" sz="1000" dirty="0">
                <a:solidFill>
                  <a:schemeClr val="tx1"/>
                </a:solidFill>
              </a:rPr>
              <a:t>共点力作用下物体的平衡</a:t>
            </a:r>
            <a:r>
              <a:rPr lang="en-US" altLang="zh-CN" sz="1000" dirty="0">
                <a:solidFill>
                  <a:schemeClr val="tx1"/>
                </a:solidFill>
              </a:rPr>
              <a:t>》</a:t>
            </a:r>
            <a:r>
              <a:rPr lang="zh-CN" altLang="en-US" sz="1000" dirty="0">
                <a:solidFill>
                  <a:schemeClr val="tx1"/>
                </a:solidFill>
              </a:rPr>
              <a:t>是人教版新课标教材高中物理必修</a:t>
            </a:r>
            <a:r>
              <a:rPr lang="en-US" altLang="zh-CN" sz="1000" dirty="0">
                <a:solidFill>
                  <a:schemeClr val="tx1"/>
                </a:solidFill>
              </a:rPr>
              <a:t>Ⅰ</a:t>
            </a:r>
            <a:r>
              <a:rPr lang="zh-CN" altLang="en-US" sz="1000" dirty="0">
                <a:solidFill>
                  <a:schemeClr val="tx1"/>
                </a:solidFill>
              </a:rPr>
              <a:t>（第一册）第四章“牛顿运动定律”中的第七小节“用牛顿定律解决问题（二）”下的内容，是学完了牛顿第二定律和牛顿第三定律后对牛顿运动定律的应用。</a:t>
            </a:r>
          </a:p>
          <a:p>
            <a:r>
              <a:rPr lang="zh-CN" altLang="en-US" sz="1000" dirty="0">
                <a:solidFill>
                  <a:schemeClr val="tx1"/>
                </a:solidFill>
              </a:rPr>
              <a:t>本内容的重点是共点力的平衡条件：</a:t>
            </a:r>
            <a:r>
              <a:rPr lang="en-US" altLang="zh-CN" sz="1000" i="1" dirty="0">
                <a:solidFill>
                  <a:schemeClr val="tx1"/>
                </a:solidFill>
              </a:rPr>
              <a:t>F</a:t>
            </a:r>
            <a:r>
              <a:rPr lang="zh-CN" altLang="en-US" sz="1000" baseline="-25000" dirty="0">
                <a:solidFill>
                  <a:schemeClr val="tx1"/>
                </a:solidFill>
              </a:rPr>
              <a:t>合</a:t>
            </a:r>
            <a:r>
              <a:rPr lang="en-US" altLang="zh-CN" sz="1000" dirty="0">
                <a:solidFill>
                  <a:schemeClr val="tx1"/>
                </a:solidFill>
              </a:rPr>
              <a:t>=0</a:t>
            </a:r>
            <a:r>
              <a:rPr lang="zh-CN" altLang="en-US" sz="1000" dirty="0">
                <a:solidFill>
                  <a:schemeClr val="tx1"/>
                </a:solidFill>
              </a:rPr>
              <a:t>，学生动手试验，总结得出结论；难点是物体的受力分析，通过课堂实例分析来形成分析方法；学生比较容易疑惑的地方是物体受力在什么情况下可以认为是共点力，通过实例分析来归纳条件。</a:t>
            </a:r>
          </a:p>
          <a:p>
            <a:r>
              <a:rPr lang="zh-CN" altLang="en-US" sz="1000" dirty="0">
                <a:solidFill>
                  <a:schemeClr val="tx1"/>
                </a:solidFill>
              </a:rPr>
              <a:t> </a:t>
            </a:r>
          </a:p>
          <a:p>
            <a:r>
              <a:rPr lang="zh-CN" altLang="en-US" sz="1000" b="1" dirty="0">
                <a:solidFill>
                  <a:schemeClr val="tx1"/>
                </a:solidFill>
              </a:rPr>
              <a:t>二、教学目标分析</a:t>
            </a:r>
            <a:endParaRPr lang="zh-CN" altLang="en-US" sz="1000" dirty="0">
              <a:solidFill>
                <a:schemeClr val="tx1"/>
              </a:solidFill>
            </a:endParaRPr>
          </a:p>
          <a:p>
            <a:r>
              <a:rPr lang="zh-CN" altLang="en-US" sz="1000" b="1" dirty="0">
                <a:solidFill>
                  <a:schemeClr val="tx1"/>
                </a:solidFill>
              </a:rPr>
              <a:t> </a:t>
            </a:r>
            <a:endParaRPr lang="zh-CN" altLang="en-US" sz="1000" dirty="0">
              <a:solidFill>
                <a:schemeClr val="tx1"/>
              </a:solidFill>
            </a:endParaRPr>
          </a:p>
          <a:p>
            <a:r>
              <a:rPr lang="en-US" altLang="zh-CN" sz="1000" b="1" dirty="0">
                <a:solidFill>
                  <a:schemeClr val="tx1"/>
                </a:solidFill>
              </a:rPr>
              <a:t>1</a:t>
            </a:r>
            <a:r>
              <a:rPr lang="zh-CN" altLang="en-US" sz="1000" b="1" dirty="0">
                <a:solidFill>
                  <a:schemeClr val="tx1"/>
                </a:solidFill>
              </a:rPr>
              <a:t>．知识与技能</a:t>
            </a:r>
            <a:endParaRPr lang="zh-CN" altLang="en-US" sz="1000" dirty="0">
              <a:solidFill>
                <a:schemeClr val="tx1"/>
              </a:solidFill>
            </a:endParaRPr>
          </a:p>
          <a:p>
            <a:r>
              <a:rPr lang="zh-CN" altLang="en-US" sz="1000" dirty="0">
                <a:solidFill>
                  <a:schemeClr val="tx1"/>
                </a:solidFill>
              </a:rPr>
              <a:t>（</a:t>
            </a:r>
            <a:r>
              <a:rPr lang="en-US" altLang="zh-CN" sz="1000" dirty="0">
                <a:solidFill>
                  <a:schemeClr val="tx1"/>
                </a:solidFill>
              </a:rPr>
              <a:t>1</a:t>
            </a:r>
            <a:r>
              <a:rPr lang="zh-CN" altLang="en-US" sz="1000" dirty="0">
                <a:solidFill>
                  <a:schemeClr val="tx1"/>
                </a:solidFill>
              </a:rPr>
              <a:t>）理解共点力的概念，能够分别举例说明共点力和非共点力的情形。</a:t>
            </a:r>
          </a:p>
          <a:p>
            <a:r>
              <a:rPr lang="zh-CN" altLang="en-US" sz="1000" dirty="0">
                <a:solidFill>
                  <a:schemeClr val="tx1"/>
                </a:solidFill>
              </a:rPr>
              <a:t>（</a:t>
            </a:r>
            <a:r>
              <a:rPr lang="en-US" altLang="zh-CN" sz="1000" dirty="0">
                <a:solidFill>
                  <a:schemeClr val="tx1"/>
                </a:solidFill>
              </a:rPr>
              <a:t>2</a:t>
            </a:r>
            <a:r>
              <a:rPr lang="zh-CN" altLang="en-US" sz="1000" dirty="0">
                <a:solidFill>
                  <a:schemeClr val="tx1"/>
                </a:solidFill>
              </a:rPr>
              <a:t>）能够解释平衡状态的含义，并能够判断一个物体所处的状态是否平衡。</a:t>
            </a:r>
          </a:p>
          <a:p>
            <a:r>
              <a:rPr lang="zh-CN" altLang="en-US" sz="1000" dirty="0">
                <a:solidFill>
                  <a:schemeClr val="tx1"/>
                </a:solidFill>
              </a:rPr>
              <a:t>（</a:t>
            </a:r>
            <a:r>
              <a:rPr lang="en-US" altLang="zh-CN" sz="1000" dirty="0">
                <a:solidFill>
                  <a:schemeClr val="tx1"/>
                </a:solidFill>
              </a:rPr>
              <a:t>3</a:t>
            </a:r>
            <a:r>
              <a:rPr lang="zh-CN" altLang="en-US" sz="1000" dirty="0">
                <a:solidFill>
                  <a:schemeClr val="tx1"/>
                </a:solidFill>
              </a:rPr>
              <a:t>）知道共点力作用下物体的平衡条件，能够写出平衡条件的公式。</a:t>
            </a:r>
          </a:p>
          <a:p>
            <a:r>
              <a:rPr lang="zh-CN" altLang="en-US" sz="1000" dirty="0">
                <a:solidFill>
                  <a:schemeClr val="tx1"/>
                </a:solidFill>
              </a:rPr>
              <a:t>（</a:t>
            </a:r>
            <a:r>
              <a:rPr lang="en-US" altLang="zh-CN" sz="1000" dirty="0">
                <a:solidFill>
                  <a:schemeClr val="tx1"/>
                </a:solidFill>
              </a:rPr>
              <a:t>4</a:t>
            </a:r>
            <a:r>
              <a:rPr lang="zh-CN" altLang="en-US" sz="1000" dirty="0">
                <a:solidFill>
                  <a:schemeClr val="tx1"/>
                </a:solidFill>
              </a:rPr>
              <a:t>）可以共点力作用下物体的平衡条件解决具体的生活实际问题。</a:t>
            </a:r>
          </a:p>
          <a:p>
            <a:r>
              <a:rPr lang="zh-CN" altLang="en-US" sz="1000" dirty="0">
                <a:solidFill>
                  <a:schemeClr val="tx1"/>
                </a:solidFill>
              </a:rPr>
              <a:t>（</a:t>
            </a:r>
            <a:r>
              <a:rPr lang="en-US" altLang="zh-CN" sz="1000" dirty="0">
                <a:solidFill>
                  <a:schemeClr val="tx1"/>
                </a:solidFill>
              </a:rPr>
              <a:t>5</a:t>
            </a:r>
            <a:r>
              <a:rPr lang="zh-CN" altLang="en-US" sz="1000" dirty="0">
                <a:solidFill>
                  <a:schemeClr val="tx1"/>
                </a:solidFill>
              </a:rPr>
              <a:t>）对物体进行分析的能力和用平衡条件解决实际问题的能力。</a:t>
            </a:r>
          </a:p>
          <a:p>
            <a:r>
              <a:rPr lang="zh-CN" altLang="en-US" sz="1000" dirty="0">
                <a:solidFill>
                  <a:schemeClr val="tx1"/>
                </a:solidFill>
              </a:rPr>
              <a:t>（</a:t>
            </a:r>
            <a:r>
              <a:rPr lang="en-US" altLang="zh-CN" sz="1000" dirty="0">
                <a:solidFill>
                  <a:schemeClr val="tx1"/>
                </a:solidFill>
              </a:rPr>
              <a:t>6</a:t>
            </a:r>
            <a:r>
              <a:rPr lang="zh-CN" altLang="en-US" sz="1000" dirty="0">
                <a:solidFill>
                  <a:schemeClr val="tx1"/>
                </a:solidFill>
              </a:rPr>
              <a:t>）培养运用现代技术设备收集资料、解决实际问题的能力。</a:t>
            </a:r>
          </a:p>
          <a:p>
            <a:r>
              <a:rPr lang="zh-CN" altLang="en-US" sz="1000" b="1" dirty="0">
                <a:solidFill>
                  <a:schemeClr val="tx1"/>
                </a:solidFill>
              </a:rPr>
              <a:t> </a:t>
            </a:r>
            <a:endParaRPr lang="zh-CN" altLang="en-US" sz="1000" dirty="0">
              <a:solidFill>
                <a:schemeClr val="tx1"/>
              </a:solidFill>
            </a:endParaRPr>
          </a:p>
          <a:p>
            <a:r>
              <a:rPr lang="en-US" altLang="zh-CN" sz="1000" b="1" dirty="0">
                <a:solidFill>
                  <a:schemeClr val="tx1"/>
                </a:solidFill>
              </a:rPr>
              <a:t>2</a:t>
            </a:r>
            <a:r>
              <a:rPr lang="zh-CN" altLang="en-US" sz="1000" b="1" dirty="0">
                <a:solidFill>
                  <a:schemeClr val="tx1"/>
                </a:solidFill>
              </a:rPr>
              <a:t>．过程与方法</a:t>
            </a:r>
            <a:endParaRPr lang="zh-CN" altLang="en-US" sz="1000" dirty="0">
              <a:solidFill>
                <a:schemeClr val="tx1"/>
              </a:solidFill>
            </a:endParaRPr>
          </a:p>
          <a:p>
            <a:r>
              <a:rPr lang="zh-CN" altLang="en-US" sz="1000" dirty="0">
                <a:solidFill>
                  <a:schemeClr val="tx1"/>
                </a:solidFill>
              </a:rPr>
              <a:t>（</a:t>
            </a:r>
            <a:r>
              <a:rPr lang="en-US" altLang="zh-CN" sz="1000" dirty="0">
                <a:solidFill>
                  <a:schemeClr val="tx1"/>
                </a:solidFill>
              </a:rPr>
              <a:t>1</a:t>
            </a:r>
            <a:r>
              <a:rPr lang="zh-CN" altLang="en-US" sz="1000" dirty="0">
                <a:solidFill>
                  <a:schemeClr val="tx1"/>
                </a:solidFill>
              </a:rPr>
              <a:t>）能够设计实验探究并验证共点力下物体的平衡条件。</a:t>
            </a:r>
          </a:p>
          <a:p>
            <a:r>
              <a:rPr lang="zh-CN" altLang="en-US" sz="1000" dirty="0">
                <a:solidFill>
                  <a:schemeClr val="tx1"/>
                </a:solidFill>
              </a:rPr>
              <a:t>（</a:t>
            </a:r>
            <a:r>
              <a:rPr lang="en-US" altLang="zh-CN" sz="1000" dirty="0">
                <a:solidFill>
                  <a:schemeClr val="tx1"/>
                </a:solidFill>
              </a:rPr>
              <a:t>2</a:t>
            </a:r>
            <a:r>
              <a:rPr lang="zh-CN" altLang="en-US" sz="1000" dirty="0">
                <a:solidFill>
                  <a:schemeClr val="tx1"/>
                </a:solidFill>
              </a:rPr>
              <a:t>）能够通过实验和练习归纳出应用力的平衡条件解决实际问题的基本步骤和基本方法。</a:t>
            </a:r>
          </a:p>
          <a:p>
            <a:r>
              <a:rPr lang="zh-CN" altLang="en-US" sz="1000" dirty="0">
                <a:solidFill>
                  <a:schemeClr val="tx1"/>
                </a:solidFill>
              </a:rPr>
              <a:t>（</a:t>
            </a:r>
            <a:r>
              <a:rPr lang="en-US" altLang="zh-CN" sz="1000" dirty="0">
                <a:solidFill>
                  <a:schemeClr val="tx1"/>
                </a:solidFill>
              </a:rPr>
              <a:t>3</a:t>
            </a:r>
            <a:r>
              <a:rPr lang="zh-CN" altLang="en-US" sz="1000" dirty="0">
                <a:solidFill>
                  <a:schemeClr val="tx1"/>
                </a:solidFill>
              </a:rPr>
              <a:t>）能够从物理现象和实验中归纳简单的科学规律。</a:t>
            </a:r>
          </a:p>
          <a:p>
            <a:r>
              <a:rPr lang="zh-CN" altLang="en-US" sz="1000" dirty="0">
                <a:solidFill>
                  <a:schemeClr val="tx1"/>
                </a:solidFill>
              </a:rPr>
              <a:t>（</a:t>
            </a:r>
            <a:r>
              <a:rPr lang="en-US" altLang="zh-CN" sz="1000" dirty="0">
                <a:solidFill>
                  <a:schemeClr val="tx1"/>
                </a:solidFill>
              </a:rPr>
              <a:t>4</a:t>
            </a:r>
            <a:r>
              <a:rPr lang="zh-CN" altLang="en-US" sz="1000" dirty="0">
                <a:solidFill>
                  <a:schemeClr val="tx1"/>
                </a:solidFill>
              </a:rPr>
              <a:t>）体验科学理论得出的过程与方法。</a:t>
            </a:r>
          </a:p>
          <a:p>
            <a:r>
              <a:rPr lang="zh-CN" altLang="en-US" sz="1000" dirty="0">
                <a:solidFill>
                  <a:schemeClr val="tx1"/>
                </a:solidFill>
              </a:rPr>
              <a:t>（</a:t>
            </a:r>
            <a:r>
              <a:rPr lang="en-US" altLang="zh-CN" sz="1000" dirty="0">
                <a:solidFill>
                  <a:schemeClr val="tx1"/>
                </a:solidFill>
              </a:rPr>
              <a:t>5</a:t>
            </a:r>
            <a:r>
              <a:rPr lang="zh-CN" altLang="en-US" sz="1000" dirty="0">
                <a:solidFill>
                  <a:schemeClr val="tx1"/>
                </a:solidFill>
              </a:rPr>
              <a:t>）掌握由特殊到一般、一般到特殊的逻辑推理思维方式。</a:t>
            </a:r>
          </a:p>
          <a:p>
            <a:r>
              <a:rPr lang="zh-CN" altLang="en-US" sz="1000" dirty="0">
                <a:solidFill>
                  <a:schemeClr val="tx1"/>
                </a:solidFill>
              </a:rPr>
              <a:t>（</a:t>
            </a:r>
            <a:r>
              <a:rPr lang="en-US" altLang="zh-CN" sz="1000" dirty="0">
                <a:solidFill>
                  <a:schemeClr val="tx1"/>
                </a:solidFill>
              </a:rPr>
              <a:t>6</a:t>
            </a:r>
            <a:r>
              <a:rPr lang="zh-CN" altLang="en-US" sz="1000" dirty="0">
                <a:solidFill>
                  <a:schemeClr val="tx1"/>
                </a:solidFill>
              </a:rPr>
              <a:t>）在小组合作探究中能够清楚地表述自己的观点，初步具有评估和听取反馈意见的意识，有初步的信息交流能力。</a:t>
            </a:r>
          </a:p>
          <a:p>
            <a:r>
              <a:rPr lang="zh-CN" altLang="en-US" sz="1000" b="1" dirty="0">
                <a:solidFill>
                  <a:schemeClr val="tx1"/>
                </a:solidFill>
              </a:rPr>
              <a:t> </a:t>
            </a:r>
            <a:endParaRPr lang="zh-CN" altLang="en-US" sz="1000" dirty="0">
              <a:solidFill>
                <a:schemeClr val="tx1"/>
              </a:solidFill>
            </a:endParaRPr>
          </a:p>
          <a:p>
            <a:r>
              <a:rPr lang="en-US" altLang="zh-CN" sz="1000" b="1" dirty="0">
                <a:solidFill>
                  <a:schemeClr val="tx1"/>
                </a:solidFill>
              </a:rPr>
              <a:t>3</a:t>
            </a:r>
            <a:r>
              <a:rPr lang="zh-CN" altLang="en-US" sz="1000" b="1" dirty="0">
                <a:solidFill>
                  <a:schemeClr val="tx1"/>
                </a:solidFill>
              </a:rPr>
              <a:t>．情感态度与价值观</a:t>
            </a:r>
            <a:endParaRPr lang="zh-CN" altLang="en-US" sz="1000" dirty="0">
              <a:solidFill>
                <a:schemeClr val="tx1"/>
              </a:solidFill>
            </a:endParaRPr>
          </a:p>
          <a:p>
            <a:r>
              <a:rPr lang="zh-CN" altLang="en-US" sz="1000" dirty="0">
                <a:solidFill>
                  <a:schemeClr val="tx1"/>
                </a:solidFill>
              </a:rPr>
              <a:t>（</a:t>
            </a:r>
            <a:r>
              <a:rPr lang="en-US" altLang="zh-CN" sz="1000" dirty="0">
                <a:solidFill>
                  <a:schemeClr val="tx1"/>
                </a:solidFill>
              </a:rPr>
              <a:t>1</a:t>
            </a:r>
            <a:r>
              <a:rPr lang="zh-CN" altLang="en-US" sz="1000" dirty="0">
                <a:solidFill>
                  <a:schemeClr val="tx1"/>
                </a:solidFill>
              </a:rPr>
              <a:t>）认识到一些不平衡状态会给人类生活带来极大的灾难。</a:t>
            </a:r>
          </a:p>
          <a:p>
            <a:r>
              <a:rPr lang="zh-CN" altLang="en-US" sz="1000" dirty="0">
                <a:solidFill>
                  <a:schemeClr val="tx1"/>
                </a:solidFill>
              </a:rPr>
              <a:t>（</a:t>
            </a:r>
            <a:r>
              <a:rPr lang="en-US" altLang="zh-CN" sz="1000" dirty="0">
                <a:solidFill>
                  <a:schemeClr val="tx1"/>
                </a:solidFill>
              </a:rPr>
              <a:t>2</a:t>
            </a:r>
            <a:r>
              <a:rPr lang="zh-CN" altLang="en-US" sz="1000" dirty="0">
                <a:solidFill>
                  <a:schemeClr val="tx1"/>
                </a:solidFill>
              </a:rPr>
              <a:t>）意识到物理规律在现实生活中的重要作用，增强对物理学习的兴趣。</a:t>
            </a:r>
          </a:p>
          <a:p>
            <a:r>
              <a:rPr lang="zh-CN" altLang="en-US" sz="1000" dirty="0">
                <a:solidFill>
                  <a:schemeClr val="tx1"/>
                </a:solidFill>
              </a:rPr>
              <a:t>（</a:t>
            </a:r>
            <a:r>
              <a:rPr lang="en-US" altLang="zh-CN" sz="1000" dirty="0">
                <a:solidFill>
                  <a:schemeClr val="tx1"/>
                </a:solidFill>
              </a:rPr>
              <a:t>3</a:t>
            </a:r>
            <a:r>
              <a:rPr lang="zh-CN" altLang="en-US" sz="1000" dirty="0">
                <a:solidFill>
                  <a:schemeClr val="tx1"/>
                </a:solidFill>
              </a:rPr>
              <a:t>）在探究合作过程中，增强探究意识与合作意识，增强与人交流的意识。</a:t>
            </a:r>
          </a:p>
          <a:p>
            <a:r>
              <a:rPr lang="zh-CN" altLang="en-US" sz="1000" dirty="0">
                <a:solidFill>
                  <a:schemeClr val="tx1"/>
                </a:solidFill>
              </a:rPr>
              <a:t>（</a:t>
            </a:r>
            <a:r>
              <a:rPr lang="en-US" altLang="zh-CN" sz="1000" dirty="0">
                <a:solidFill>
                  <a:schemeClr val="tx1"/>
                </a:solidFill>
              </a:rPr>
              <a:t>4</a:t>
            </a:r>
            <a:r>
              <a:rPr lang="zh-CN" altLang="en-US" sz="1000" dirty="0">
                <a:solidFill>
                  <a:schemeClr val="tx1"/>
                </a:solidFill>
              </a:rPr>
              <a:t>）在用实验得出结论的过程中，逐步树立严谨科学的实验态度和正确的认识观。</a:t>
            </a:r>
          </a:p>
          <a:p>
            <a:r>
              <a:rPr lang="zh-CN" altLang="en-US" sz="1000" dirty="0">
                <a:solidFill>
                  <a:schemeClr val="tx1"/>
                </a:solidFill>
              </a:rPr>
              <a:t>（</a:t>
            </a:r>
            <a:r>
              <a:rPr lang="en-US" altLang="zh-CN" sz="1000" dirty="0">
                <a:solidFill>
                  <a:schemeClr val="tx1"/>
                </a:solidFill>
              </a:rPr>
              <a:t>5</a:t>
            </a:r>
            <a:r>
              <a:rPr lang="zh-CN" altLang="en-US" sz="1000" dirty="0">
                <a:solidFill>
                  <a:schemeClr val="tx1"/>
                </a:solidFill>
              </a:rPr>
              <a:t>）通过平衡条件的实践应用，体验战胜困难、解决物理问题时的喜悦。</a:t>
            </a:r>
          </a:p>
          <a:p>
            <a:pPr algn="ctr"/>
            <a:endParaRPr lang="zh-CN" altLang="en-US" sz="500" dirty="0">
              <a:solidFill>
                <a:schemeClr val="tx1"/>
              </a:solidFill>
            </a:endParaRPr>
          </a:p>
        </p:txBody>
      </p:sp>
    </p:spTree>
    <p:extLst>
      <p:ext uri="{BB962C8B-B14F-4D97-AF65-F5344CB8AC3E}">
        <p14:creationId xmlns:p14="http://schemas.microsoft.com/office/powerpoint/2010/main" val="36820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l" eaLnBrk="1" hangingPunct="1"/>
            <a:r>
              <a:rPr lang="zh-CN" altLang="en-US" dirty="0" smtClean="0"/>
              <a:t>数学学科相关</a:t>
            </a:r>
            <a:r>
              <a:rPr lang="zh-CN" altLang="en-US" dirty="0" smtClean="0"/>
              <a:t>软件与工具</a:t>
            </a:r>
          </a:p>
        </p:txBody>
      </p:sp>
      <p:sp>
        <p:nvSpPr>
          <p:cNvPr id="63491" name="Rectangle 3"/>
          <p:cNvSpPr>
            <a:spLocks noGrp="1" noChangeArrowheads="1"/>
          </p:cNvSpPr>
          <p:nvPr>
            <p:ph type="body" idx="1"/>
          </p:nvPr>
        </p:nvSpPr>
        <p:spPr>
          <a:xfrm>
            <a:off x="914400" y="1676400"/>
            <a:ext cx="4040188" cy="4649788"/>
          </a:xfrm>
        </p:spPr>
        <p:txBody>
          <a:bodyPr/>
          <a:lstStyle/>
          <a:p>
            <a:pPr eaLnBrk="1" hangingPunct="1"/>
            <a:r>
              <a:rPr lang="zh-CN" altLang="en-US" sz="2200" dirty="0" smtClean="0"/>
              <a:t>硬件角度：</a:t>
            </a:r>
          </a:p>
          <a:p>
            <a:pPr lvl="1" eaLnBrk="1" hangingPunct="1"/>
            <a:r>
              <a:rPr lang="zh-CN" altLang="en-US" sz="2000" dirty="0" smtClean="0"/>
              <a:t>科学计算器</a:t>
            </a:r>
          </a:p>
          <a:p>
            <a:pPr lvl="1" eaLnBrk="1" hangingPunct="1"/>
            <a:r>
              <a:rPr lang="zh-CN" altLang="en-US" sz="2000" dirty="0" smtClean="0"/>
              <a:t>图形计算器</a:t>
            </a:r>
          </a:p>
          <a:p>
            <a:pPr lvl="1" eaLnBrk="1" hangingPunct="1"/>
            <a:r>
              <a:rPr lang="zh-CN" altLang="en-US" sz="2000" dirty="0" smtClean="0"/>
              <a:t>计算机</a:t>
            </a:r>
          </a:p>
          <a:p>
            <a:pPr lvl="1" eaLnBrk="1" hangingPunct="1"/>
            <a:r>
              <a:rPr lang="zh-CN" altLang="en-US" sz="2000" dirty="0" smtClean="0"/>
              <a:t>网络</a:t>
            </a:r>
          </a:p>
          <a:p>
            <a:pPr lvl="1" eaLnBrk="1" hangingPunct="1"/>
            <a:r>
              <a:rPr lang="en-US" altLang="zh-CN" sz="2000" dirty="0" smtClean="0"/>
              <a:t>……</a:t>
            </a:r>
            <a:endParaRPr lang="zh-CN" altLang="en-US" sz="2000" dirty="0" smtClean="0"/>
          </a:p>
        </p:txBody>
      </p:sp>
      <p:sp>
        <p:nvSpPr>
          <p:cNvPr id="63492" name="Rectangle 4"/>
          <p:cNvSpPr>
            <a:spLocks noChangeArrowheads="1"/>
          </p:cNvSpPr>
          <p:nvPr/>
        </p:nvSpPr>
        <p:spPr bwMode="auto">
          <a:xfrm>
            <a:off x="4038600" y="1676400"/>
            <a:ext cx="4040188" cy="464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tx2"/>
              </a:buClr>
              <a:buSzPct val="70000"/>
              <a:buFont typeface="Wingdings" pitchFamily="2" charset="2"/>
              <a:buChar char="¡"/>
            </a:pPr>
            <a:r>
              <a:rPr lang="zh-CN" altLang="en-US" sz="2000" b="1" dirty="0"/>
              <a:t>软件角度</a:t>
            </a:r>
          </a:p>
          <a:p>
            <a:pPr marL="742950" lvl="1" indent="-285750">
              <a:lnSpc>
                <a:spcPct val="80000"/>
              </a:lnSpc>
              <a:spcBef>
                <a:spcPct val="20000"/>
              </a:spcBef>
              <a:buClr>
                <a:schemeClr val="accent2"/>
              </a:buClr>
              <a:buSzPct val="70000"/>
              <a:buFont typeface="Wingdings" pitchFamily="2" charset="2"/>
              <a:buChar char="l"/>
            </a:pPr>
            <a:r>
              <a:rPr lang="zh-CN" altLang="en-US" b="1" dirty="0"/>
              <a:t>函数作图与分析功能</a:t>
            </a:r>
          </a:p>
          <a:p>
            <a:pPr marL="1143000" lvl="2" indent="-228600">
              <a:lnSpc>
                <a:spcPct val="80000"/>
              </a:lnSpc>
              <a:spcBef>
                <a:spcPct val="20000"/>
              </a:spcBef>
              <a:buClr>
                <a:schemeClr val="tx2"/>
              </a:buClr>
              <a:buSzPct val="65000"/>
              <a:buFont typeface="Wingdings" pitchFamily="2" charset="2"/>
              <a:buChar char="¡"/>
            </a:pPr>
            <a:r>
              <a:rPr lang="en-US" altLang="zh-CN" sz="1400" b="1" dirty="0"/>
              <a:t>TI</a:t>
            </a:r>
            <a:r>
              <a:rPr lang="zh-CN" altLang="en-US" sz="1400" b="1" dirty="0"/>
              <a:t>图形计算器的</a:t>
            </a:r>
            <a:r>
              <a:rPr lang="en-US" altLang="zh-CN" sz="1400" b="1" dirty="0"/>
              <a:t>APPS</a:t>
            </a:r>
          </a:p>
          <a:p>
            <a:pPr marL="1143000" lvl="2" indent="-228600">
              <a:lnSpc>
                <a:spcPct val="80000"/>
              </a:lnSpc>
              <a:spcBef>
                <a:spcPct val="20000"/>
              </a:spcBef>
              <a:buClr>
                <a:schemeClr val="tx2"/>
              </a:buClr>
              <a:buSzPct val="65000"/>
              <a:buFont typeface="Wingdings" pitchFamily="2" charset="2"/>
              <a:buChar char="¡"/>
            </a:pPr>
            <a:r>
              <a:rPr lang="zh-CN" altLang="en-US" sz="1400" b="1" dirty="0"/>
              <a:t>微软的图形计算器</a:t>
            </a:r>
          </a:p>
          <a:p>
            <a:pPr marL="1143000" lvl="2" indent="-228600">
              <a:lnSpc>
                <a:spcPct val="80000"/>
              </a:lnSpc>
              <a:spcBef>
                <a:spcPct val="20000"/>
              </a:spcBef>
              <a:buClr>
                <a:schemeClr val="tx2"/>
              </a:buClr>
              <a:buSzPct val="65000"/>
              <a:buFont typeface="Wingdings" pitchFamily="2" charset="2"/>
              <a:buChar char="¡"/>
            </a:pPr>
            <a:r>
              <a:rPr lang="en-US" altLang="zh-CN" sz="1700" b="1" dirty="0"/>
              <a:t>Mathematics</a:t>
            </a:r>
            <a:endParaRPr lang="en-US" altLang="zh-CN" sz="1400" b="1" dirty="0"/>
          </a:p>
          <a:p>
            <a:pPr marL="742950" lvl="1" indent="-285750">
              <a:lnSpc>
                <a:spcPct val="80000"/>
              </a:lnSpc>
              <a:spcBef>
                <a:spcPct val="20000"/>
              </a:spcBef>
              <a:buClr>
                <a:schemeClr val="accent2"/>
              </a:buClr>
              <a:buSzPct val="70000"/>
              <a:buFont typeface="Wingdings" pitchFamily="2" charset="2"/>
              <a:buChar char="l"/>
            </a:pPr>
            <a:r>
              <a:rPr lang="zh-CN" altLang="en-US" b="1" dirty="0"/>
              <a:t>几何绘图功能</a:t>
            </a:r>
          </a:p>
          <a:p>
            <a:pPr marL="1143000" lvl="2" indent="-228600">
              <a:lnSpc>
                <a:spcPct val="80000"/>
              </a:lnSpc>
              <a:spcBef>
                <a:spcPct val="20000"/>
              </a:spcBef>
              <a:buClr>
                <a:schemeClr val="tx2"/>
              </a:buClr>
              <a:buSzPct val="65000"/>
              <a:buFont typeface="Wingdings" pitchFamily="2" charset="2"/>
              <a:buChar char="¡"/>
            </a:pPr>
            <a:r>
              <a:rPr lang="zh-CN" altLang="en-US" sz="1400" b="1" dirty="0"/>
              <a:t>几何画板</a:t>
            </a:r>
          </a:p>
          <a:p>
            <a:pPr marL="1143000" lvl="2" indent="-228600">
              <a:lnSpc>
                <a:spcPct val="80000"/>
              </a:lnSpc>
              <a:spcBef>
                <a:spcPct val="20000"/>
              </a:spcBef>
              <a:buClr>
                <a:schemeClr val="tx2"/>
              </a:buClr>
              <a:buSzPct val="65000"/>
              <a:buFont typeface="Wingdings" pitchFamily="2" charset="2"/>
              <a:buChar char="¡"/>
            </a:pPr>
            <a:r>
              <a:rPr lang="en-US" altLang="zh-CN" sz="1400" b="1" dirty="0" err="1"/>
              <a:t>Z+Z</a:t>
            </a:r>
            <a:r>
              <a:rPr lang="zh-CN" altLang="en-US" sz="1400" b="1" dirty="0"/>
              <a:t>智能教育平台</a:t>
            </a:r>
          </a:p>
          <a:p>
            <a:pPr marL="1143000" lvl="2" indent="-228600">
              <a:lnSpc>
                <a:spcPct val="80000"/>
              </a:lnSpc>
              <a:spcBef>
                <a:spcPct val="20000"/>
              </a:spcBef>
              <a:buClr>
                <a:schemeClr val="tx2"/>
              </a:buClr>
              <a:buSzPct val="65000"/>
              <a:buFont typeface="Wingdings" pitchFamily="2" charset="2"/>
              <a:buChar char="¡"/>
            </a:pPr>
            <a:r>
              <a:rPr lang="zh-CN" altLang="en-US" sz="1400" b="1" dirty="0"/>
              <a:t>几何教师</a:t>
            </a:r>
          </a:p>
          <a:p>
            <a:pPr marL="1143000" lvl="2" indent="-228600">
              <a:lnSpc>
                <a:spcPct val="80000"/>
              </a:lnSpc>
              <a:spcBef>
                <a:spcPct val="20000"/>
              </a:spcBef>
              <a:buClr>
                <a:schemeClr val="tx2"/>
              </a:buClr>
              <a:buSzPct val="65000"/>
              <a:buFont typeface="Wingdings" pitchFamily="2" charset="2"/>
              <a:buChar char="¡"/>
            </a:pPr>
            <a:r>
              <a:rPr lang="zh-CN" altLang="en-US" sz="1400" b="1" dirty="0"/>
              <a:t>几何推理者</a:t>
            </a:r>
          </a:p>
          <a:p>
            <a:pPr marL="742950" lvl="1" indent="-285750">
              <a:lnSpc>
                <a:spcPct val="80000"/>
              </a:lnSpc>
              <a:spcBef>
                <a:spcPct val="20000"/>
              </a:spcBef>
              <a:buClr>
                <a:schemeClr val="accent2"/>
              </a:buClr>
              <a:buSzPct val="70000"/>
              <a:buFont typeface="Wingdings" pitchFamily="2" charset="2"/>
              <a:buChar char="l"/>
            </a:pPr>
            <a:r>
              <a:rPr lang="zh-CN" altLang="en-US" b="1" dirty="0"/>
              <a:t>电子表格与数据处理：</a:t>
            </a:r>
            <a:r>
              <a:rPr lang="en-US" altLang="zh-CN" b="1" dirty="0"/>
              <a:t>Excel</a:t>
            </a:r>
          </a:p>
          <a:p>
            <a:pPr marL="742950" lvl="1" indent="-285750">
              <a:lnSpc>
                <a:spcPct val="80000"/>
              </a:lnSpc>
              <a:spcBef>
                <a:spcPct val="20000"/>
              </a:spcBef>
              <a:buClr>
                <a:schemeClr val="accent2"/>
              </a:buClr>
              <a:buSzPct val="70000"/>
              <a:buFont typeface="Wingdings" pitchFamily="2" charset="2"/>
              <a:buChar char="l"/>
            </a:pPr>
            <a:r>
              <a:rPr lang="zh-CN" altLang="en-US" b="1" dirty="0"/>
              <a:t>办公软件</a:t>
            </a:r>
          </a:p>
          <a:p>
            <a:pPr marL="742950" lvl="1" indent="-285750">
              <a:lnSpc>
                <a:spcPct val="80000"/>
              </a:lnSpc>
              <a:spcBef>
                <a:spcPct val="20000"/>
              </a:spcBef>
              <a:buClr>
                <a:schemeClr val="accent2"/>
              </a:buClr>
              <a:buSzPct val="70000"/>
              <a:buFont typeface="Wingdings" pitchFamily="2" charset="2"/>
              <a:buChar char="l"/>
            </a:pPr>
            <a:r>
              <a:rPr lang="zh-CN" altLang="en-US" b="1" dirty="0"/>
              <a:t>教学平台，如</a:t>
            </a:r>
            <a:r>
              <a:rPr lang="en-US" altLang="zh-CN" b="1" dirty="0" err="1"/>
              <a:t>4A</a:t>
            </a:r>
            <a:r>
              <a:rPr lang="zh-CN" altLang="en-US" b="1" dirty="0"/>
              <a:t>等</a:t>
            </a:r>
          </a:p>
          <a:p>
            <a:pPr marL="742950" lvl="1" indent="-285750">
              <a:lnSpc>
                <a:spcPct val="80000"/>
              </a:lnSpc>
              <a:spcBef>
                <a:spcPct val="20000"/>
              </a:spcBef>
              <a:buClr>
                <a:schemeClr val="accent2"/>
              </a:buClr>
              <a:buSzPct val="70000"/>
              <a:buFont typeface="Wingdings" pitchFamily="2" charset="2"/>
              <a:buChar char="l"/>
            </a:pPr>
            <a:r>
              <a:rPr lang="en-US" altLang="zh-CN" b="1" dirty="0" smtClean="0"/>
              <a:t>Flash</a:t>
            </a:r>
            <a:r>
              <a:rPr lang="zh-CN" altLang="en-US" b="1" dirty="0" smtClean="0"/>
              <a:t>、</a:t>
            </a:r>
            <a:r>
              <a:rPr lang="en-US" altLang="zh-CN" b="1" dirty="0" err="1" smtClean="0"/>
              <a:t>dreamweaver</a:t>
            </a:r>
            <a:r>
              <a:rPr lang="zh-CN" altLang="en-US" b="1" dirty="0" smtClean="0"/>
              <a:t>等综合开发工具</a:t>
            </a:r>
            <a:endParaRPr lang="en-US" altLang="zh-CN" b="1" dirty="0" smtClean="0"/>
          </a:p>
          <a:p>
            <a:pPr marL="742950" lvl="1" indent="-285750">
              <a:lnSpc>
                <a:spcPct val="80000"/>
              </a:lnSpc>
              <a:spcBef>
                <a:spcPct val="20000"/>
              </a:spcBef>
              <a:buClr>
                <a:schemeClr val="accent2"/>
              </a:buClr>
              <a:buSzPct val="70000"/>
              <a:buFont typeface="Wingdings" pitchFamily="2" charset="2"/>
              <a:buChar char="l"/>
            </a:pPr>
            <a:r>
              <a:rPr lang="en-US" altLang="zh-CN" b="1" dirty="0"/>
              <a:t>……</a:t>
            </a:r>
          </a:p>
        </p:txBody>
      </p:sp>
      <p:sp>
        <p:nvSpPr>
          <p:cNvPr id="5" name="矩形 4"/>
          <p:cNvSpPr/>
          <p:nvPr/>
        </p:nvSpPr>
        <p:spPr>
          <a:xfrm>
            <a:off x="7236296" y="24000"/>
            <a:ext cx="252413" cy="7508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zh-CN" altLang="en-US"/>
          </a:p>
        </p:txBody>
      </p:sp>
    </p:spTree>
    <p:extLst>
      <p:ext uri="{BB962C8B-B14F-4D97-AF65-F5344CB8AC3E}">
        <p14:creationId xmlns:p14="http://schemas.microsoft.com/office/powerpoint/2010/main" val="515046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a:xfrm>
            <a:off x="755650" y="115888"/>
            <a:ext cx="6119813" cy="720725"/>
          </a:xfrm>
        </p:spPr>
        <p:txBody>
          <a:bodyPr/>
          <a:lstStyle/>
          <a:p>
            <a:pPr algn="l"/>
            <a:r>
              <a:rPr lang="zh-CN" altLang="en-US" dirty="0"/>
              <a:t>三</a:t>
            </a:r>
            <a:r>
              <a:rPr lang="zh-CN" altLang="en-US" dirty="0" smtClean="0"/>
              <a:t>、案例观摩 模式总结</a:t>
            </a:r>
            <a:endParaRPr lang="zh-CN" altLang="en-US" dirty="0" smtClean="0"/>
          </a:p>
        </p:txBody>
      </p:sp>
      <p:sp>
        <p:nvSpPr>
          <p:cNvPr id="54275" name="内容占位符 2"/>
          <p:cNvSpPr>
            <a:spLocks noGrp="1"/>
          </p:cNvSpPr>
          <p:nvPr>
            <p:ph idx="1"/>
          </p:nvPr>
        </p:nvSpPr>
        <p:spPr>
          <a:xfrm>
            <a:off x="468313" y="1052513"/>
            <a:ext cx="8075612" cy="4713287"/>
          </a:xfrm>
        </p:spPr>
        <p:txBody>
          <a:bodyPr/>
          <a:lstStyle/>
          <a:p>
            <a:r>
              <a:rPr lang="zh-CN" altLang="en-US" sz="2400" dirty="0" smtClean="0"/>
              <a:t>填写</a:t>
            </a:r>
            <a:r>
              <a:rPr lang="zh-CN" altLang="en-US" sz="2400" dirty="0" smtClean="0"/>
              <a:t>案例观察表、总结特点</a:t>
            </a:r>
            <a:endParaRPr lang="en-US" altLang="zh-CN" sz="2400" dirty="0" smtClean="0"/>
          </a:p>
          <a:p>
            <a:r>
              <a:rPr lang="zh-CN" altLang="en-US" sz="2400" dirty="0" smtClean="0"/>
              <a:t>尝试总结一般教学</a:t>
            </a:r>
            <a:r>
              <a:rPr lang="zh-CN" altLang="en-US" sz="2400" dirty="0" smtClean="0"/>
              <a:t>模式</a:t>
            </a:r>
            <a:endParaRPr lang="en-US" altLang="zh-CN" sz="2400" dirty="0" smtClean="0"/>
          </a:p>
          <a:p>
            <a:endParaRPr lang="en-US" altLang="zh-CN" sz="2400" dirty="0" smtClean="0"/>
          </a:p>
          <a:p>
            <a:endParaRPr lang="zh-CN" altLang="en-US" sz="2400" dirty="0" smtClean="0"/>
          </a:p>
        </p:txBody>
      </p:sp>
      <p:graphicFrame>
        <p:nvGraphicFramePr>
          <p:cNvPr id="4" name="表格 3"/>
          <p:cNvGraphicFramePr>
            <a:graphicFrameLocks noGrp="1"/>
          </p:cNvGraphicFramePr>
          <p:nvPr>
            <p:extLst>
              <p:ext uri="{D42A27DB-BD31-4B8C-83A1-F6EECF244321}">
                <p14:modId xmlns:p14="http://schemas.microsoft.com/office/powerpoint/2010/main" val="765998445"/>
              </p:ext>
            </p:extLst>
          </p:nvPr>
        </p:nvGraphicFramePr>
        <p:xfrm>
          <a:off x="1152210" y="2924944"/>
          <a:ext cx="6336028" cy="1897097"/>
        </p:xfrm>
        <a:graphic>
          <a:graphicData uri="http://schemas.openxmlformats.org/drawingml/2006/table">
            <a:tbl>
              <a:tblPr firstRow="1" bandRow="1">
                <a:tableStyleId>{5C22544A-7EE6-4342-B048-85BDC9FD1C3A}</a:tableStyleId>
              </a:tblPr>
              <a:tblGrid>
                <a:gridCol w="1584007"/>
                <a:gridCol w="1584007"/>
                <a:gridCol w="1584007"/>
                <a:gridCol w="1584007"/>
              </a:tblGrid>
              <a:tr h="323539">
                <a:tc>
                  <a:txBody>
                    <a:bodyPr/>
                    <a:lstStyle/>
                    <a:p>
                      <a:pPr algn="ctr"/>
                      <a:r>
                        <a:rPr lang="zh-CN" altLang="en-US" sz="1800" dirty="0" smtClean="0">
                          <a:solidFill>
                            <a:schemeClr val="tx1">
                              <a:lumMod val="95000"/>
                              <a:lumOff val="5000"/>
                            </a:schemeClr>
                          </a:solidFill>
                        </a:rPr>
                        <a:t>教学活动</a:t>
                      </a:r>
                      <a:endParaRPr lang="zh-CN" altLang="en-US" sz="1800" dirty="0">
                        <a:solidFill>
                          <a:schemeClr val="tx1">
                            <a:lumMod val="95000"/>
                            <a:lumOff val="5000"/>
                          </a:schemeClr>
                        </a:solidFill>
                      </a:endParaRPr>
                    </a:p>
                  </a:txBody>
                  <a:tcPr marL="91430" marR="91430" marT="45723" marB="45723"/>
                </a:tc>
                <a:tc>
                  <a:txBody>
                    <a:bodyPr/>
                    <a:lstStyle/>
                    <a:p>
                      <a:pPr algn="ctr"/>
                      <a:r>
                        <a:rPr lang="zh-CN" altLang="en-US" sz="1800" dirty="0" smtClean="0">
                          <a:solidFill>
                            <a:schemeClr val="tx1">
                              <a:lumMod val="95000"/>
                              <a:lumOff val="5000"/>
                            </a:schemeClr>
                          </a:solidFill>
                        </a:rPr>
                        <a:t>教师活动</a:t>
                      </a:r>
                      <a:endParaRPr lang="zh-CN" altLang="en-US" sz="1800" dirty="0">
                        <a:solidFill>
                          <a:schemeClr val="tx1">
                            <a:lumMod val="95000"/>
                            <a:lumOff val="5000"/>
                          </a:schemeClr>
                        </a:solidFill>
                      </a:endParaRPr>
                    </a:p>
                  </a:txBody>
                  <a:tcPr marL="91430" marR="91430" marT="45723" marB="45723"/>
                </a:tc>
                <a:tc>
                  <a:txBody>
                    <a:bodyPr/>
                    <a:lstStyle/>
                    <a:p>
                      <a:pPr algn="ctr"/>
                      <a:r>
                        <a:rPr lang="zh-CN" altLang="en-US" sz="1800" dirty="0" smtClean="0">
                          <a:solidFill>
                            <a:schemeClr val="tx1">
                              <a:lumMod val="95000"/>
                              <a:lumOff val="5000"/>
                            </a:schemeClr>
                          </a:solidFill>
                        </a:rPr>
                        <a:t>学生活动</a:t>
                      </a:r>
                      <a:endParaRPr lang="zh-CN" altLang="en-US" sz="1800" dirty="0">
                        <a:solidFill>
                          <a:schemeClr val="tx1">
                            <a:lumMod val="95000"/>
                            <a:lumOff val="5000"/>
                          </a:schemeClr>
                        </a:solidFill>
                      </a:endParaRPr>
                    </a:p>
                  </a:txBody>
                  <a:tcPr marL="91430" marR="91430" marT="45723" marB="45723"/>
                </a:tc>
                <a:tc>
                  <a:txBody>
                    <a:bodyPr/>
                    <a:lstStyle/>
                    <a:p>
                      <a:pPr algn="ctr"/>
                      <a:r>
                        <a:rPr lang="zh-CN" altLang="en-US" sz="1800" dirty="0" smtClean="0">
                          <a:solidFill>
                            <a:schemeClr val="tx1">
                              <a:lumMod val="95000"/>
                              <a:lumOff val="5000"/>
                            </a:schemeClr>
                          </a:solidFill>
                        </a:rPr>
                        <a:t>技术作用</a:t>
                      </a:r>
                      <a:endParaRPr lang="zh-CN" altLang="en-US" sz="1800" dirty="0">
                        <a:solidFill>
                          <a:schemeClr val="tx1">
                            <a:lumMod val="95000"/>
                            <a:lumOff val="5000"/>
                          </a:schemeClr>
                        </a:solidFill>
                      </a:endParaRPr>
                    </a:p>
                  </a:txBody>
                  <a:tcPr marL="91430" marR="91430" marT="45723" marB="45723"/>
                </a:tc>
              </a:tr>
              <a:tr h="323539">
                <a:tc>
                  <a:txBody>
                    <a:bodyPr/>
                    <a:lstStyle/>
                    <a:p>
                      <a:endParaRPr lang="zh-CN" altLang="en-US" sz="1800"/>
                    </a:p>
                  </a:txBody>
                  <a:tcPr marL="91430" marR="91430" marT="45723" marB="45723"/>
                </a:tc>
                <a:tc>
                  <a:txBody>
                    <a:bodyPr/>
                    <a:lstStyle/>
                    <a:p>
                      <a:endParaRPr lang="zh-CN" altLang="en-US" sz="1800"/>
                    </a:p>
                  </a:txBody>
                  <a:tcPr marL="91430" marR="91430" marT="45723" marB="45723"/>
                </a:tc>
                <a:tc>
                  <a:txBody>
                    <a:bodyPr/>
                    <a:lstStyle/>
                    <a:p>
                      <a:endParaRPr lang="zh-CN" altLang="en-US" sz="1800"/>
                    </a:p>
                  </a:txBody>
                  <a:tcPr marL="91430" marR="91430" marT="45723" marB="45723"/>
                </a:tc>
                <a:tc>
                  <a:txBody>
                    <a:bodyPr/>
                    <a:lstStyle/>
                    <a:p>
                      <a:endParaRPr lang="zh-CN" altLang="en-US" sz="1800"/>
                    </a:p>
                  </a:txBody>
                  <a:tcPr marL="91430" marR="91430" marT="45723" marB="45723"/>
                </a:tc>
              </a:tr>
              <a:tr h="323539">
                <a:tc>
                  <a:txBody>
                    <a:bodyPr/>
                    <a:lstStyle/>
                    <a:p>
                      <a:endParaRPr lang="zh-CN" altLang="en-US" sz="1800"/>
                    </a:p>
                  </a:txBody>
                  <a:tcPr marL="91430" marR="91430" marT="45723" marB="45723"/>
                </a:tc>
                <a:tc>
                  <a:txBody>
                    <a:bodyPr/>
                    <a:lstStyle/>
                    <a:p>
                      <a:endParaRPr lang="zh-CN" altLang="en-US" sz="1800"/>
                    </a:p>
                  </a:txBody>
                  <a:tcPr marL="91430" marR="91430" marT="45723" marB="45723"/>
                </a:tc>
                <a:tc>
                  <a:txBody>
                    <a:bodyPr/>
                    <a:lstStyle/>
                    <a:p>
                      <a:endParaRPr lang="zh-CN" altLang="en-US" sz="1800"/>
                    </a:p>
                  </a:txBody>
                  <a:tcPr marL="91430" marR="91430" marT="45723" marB="45723"/>
                </a:tc>
                <a:tc>
                  <a:txBody>
                    <a:bodyPr/>
                    <a:lstStyle/>
                    <a:p>
                      <a:endParaRPr lang="zh-CN" altLang="en-US" sz="1800" dirty="0"/>
                    </a:p>
                  </a:txBody>
                  <a:tcPr marL="91430" marR="91430" marT="45723" marB="45723"/>
                </a:tc>
              </a:tr>
              <a:tr h="323539">
                <a:tc>
                  <a:txBody>
                    <a:bodyPr/>
                    <a:lstStyle/>
                    <a:p>
                      <a:endParaRPr lang="zh-CN" altLang="en-US" sz="1800"/>
                    </a:p>
                  </a:txBody>
                  <a:tcPr marL="91430" marR="91430" marT="45723" marB="45723"/>
                </a:tc>
                <a:tc>
                  <a:txBody>
                    <a:bodyPr/>
                    <a:lstStyle/>
                    <a:p>
                      <a:endParaRPr lang="zh-CN" altLang="en-US" sz="1800" dirty="0"/>
                    </a:p>
                  </a:txBody>
                  <a:tcPr marL="91430" marR="91430" marT="45723" marB="45723"/>
                </a:tc>
                <a:tc>
                  <a:txBody>
                    <a:bodyPr/>
                    <a:lstStyle/>
                    <a:p>
                      <a:endParaRPr lang="zh-CN" altLang="en-US" sz="1800"/>
                    </a:p>
                  </a:txBody>
                  <a:tcPr marL="91430" marR="91430" marT="45723" marB="45723"/>
                </a:tc>
                <a:tc>
                  <a:txBody>
                    <a:bodyPr/>
                    <a:lstStyle/>
                    <a:p>
                      <a:endParaRPr lang="zh-CN" altLang="en-US" sz="1800"/>
                    </a:p>
                  </a:txBody>
                  <a:tcPr marL="91430" marR="91430" marT="45723" marB="45723"/>
                </a:tc>
              </a:tr>
              <a:tr h="434033">
                <a:tc>
                  <a:txBody>
                    <a:bodyPr/>
                    <a:lstStyle/>
                    <a:p>
                      <a:endParaRPr lang="zh-CN" altLang="en-US" sz="1800" dirty="0"/>
                    </a:p>
                  </a:txBody>
                  <a:tcPr marL="91430" marR="91430" marT="45723" marB="45723"/>
                </a:tc>
                <a:tc>
                  <a:txBody>
                    <a:bodyPr/>
                    <a:lstStyle/>
                    <a:p>
                      <a:endParaRPr lang="zh-CN" altLang="en-US" sz="1800" dirty="0"/>
                    </a:p>
                  </a:txBody>
                  <a:tcPr marL="91430" marR="91430" marT="45723" marB="45723"/>
                </a:tc>
                <a:tc>
                  <a:txBody>
                    <a:bodyPr/>
                    <a:lstStyle/>
                    <a:p>
                      <a:endParaRPr lang="zh-CN" altLang="en-US" sz="1800" dirty="0"/>
                    </a:p>
                  </a:txBody>
                  <a:tcPr marL="91430" marR="91430" marT="45723" marB="45723"/>
                </a:tc>
                <a:tc>
                  <a:txBody>
                    <a:bodyPr/>
                    <a:lstStyle/>
                    <a:p>
                      <a:endParaRPr lang="zh-CN" altLang="en-US" sz="1800" dirty="0"/>
                    </a:p>
                  </a:txBody>
                  <a:tcPr marL="91430" marR="91430" marT="45723" marB="45723"/>
                </a:tc>
              </a:tr>
            </a:tbl>
          </a:graphicData>
        </a:graphic>
      </p:graphicFrame>
      <p:sp>
        <p:nvSpPr>
          <p:cNvPr id="5" name="矩形 4"/>
          <p:cNvSpPr/>
          <p:nvPr/>
        </p:nvSpPr>
        <p:spPr>
          <a:xfrm>
            <a:off x="7235825" y="68263"/>
            <a:ext cx="252413" cy="719137"/>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案例</a:t>
            </a:r>
            <a:r>
              <a:rPr lang="en-US" altLang="zh-CN" dirty="0" smtClean="0"/>
              <a:t>《</a:t>
            </a:r>
            <a:r>
              <a:rPr lang="zh-CN" altLang="en-US" dirty="0" smtClean="0"/>
              <a:t>营养午餐</a:t>
            </a:r>
            <a:r>
              <a:rPr lang="en-US" altLang="zh-CN" dirty="0" smtClean="0"/>
              <a:t>》</a:t>
            </a:r>
            <a:endParaRPr lang="zh-CN" altLang="en-US" dirty="0"/>
          </a:p>
        </p:txBody>
      </p:sp>
      <p:sp>
        <p:nvSpPr>
          <p:cNvPr id="3" name="内容占位符 2"/>
          <p:cNvSpPr>
            <a:spLocks noGrp="1"/>
          </p:cNvSpPr>
          <p:nvPr>
            <p:ph idx="1"/>
          </p:nvPr>
        </p:nvSpPr>
        <p:spPr/>
        <p:txBody>
          <a:bodyPr/>
          <a:lstStyle/>
          <a:p>
            <a:endParaRPr lang="zh-CN" altLang="en-US"/>
          </a:p>
        </p:txBody>
      </p:sp>
      <p:graphicFrame>
        <p:nvGraphicFramePr>
          <p:cNvPr id="4" name="表格 3"/>
          <p:cNvGraphicFramePr>
            <a:graphicFrameLocks noGrp="1"/>
          </p:cNvGraphicFramePr>
          <p:nvPr>
            <p:extLst>
              <p:ext uri="{D42A27DB-BD31-4B8C-83A1-F6EECF244321}">
                <p14:modId xmlns:p14="http://schemas.microsoft.com/office/powerpoint/2010/main" val="1246176971"/>
              </p:ext>
            </p:extLst>
          </p:nvPr>
        </p:nvGraphicFramePr>
        <p:xfrm>
          <a:off x="539552" y="1268760"/>
          <a:ext cx="8136904" cy="4754922"/>
        </p:xfrm>
        <a:graphic>
          <a:graphicData uri="http://schemas.openxmlformats.org/drawingml/2006/table">
            <a:tbl>
              <a:tblPr firstRow="1" bandRow="1">
                <a:tableStyleId>{5C22544A-7EE6-4342-B048-85BDC9FD1C3A}</a:tableStyleId>
              </a:tblPr>
              <a:tblGrid>
                <a:gridCol w="1292779"/>
                <a:gridCol w="1901146"/>
                <a:gridCol w="2638723"/>
                <a:gridCol w="2304256"/>
              </a:tblGrid>
              <a:tr h="323539">
                <a:tc>
                  <a:txBody>
                    <a:bodyPr/>
                    <a:lstStyle/>
                    <a:p>
                      <a:pPr algn="ctr"/>
                      <a:r>
                        <a:rPr lang="zh-CN" altLang="en-US" sz="1800" dirty="0" smtClean="0">
                          <a:solidFill>
                            <a:schemeClr val="tx1">
                              <a:lumMod val="95000"/>
                              <a:lumOff val="5000"/>
                            </a:schemeClr>
                          </a:solidFill>
                        </a:rPr>
                        <a:t>教学活动</a:t>
                      </a:r>
                      <a:endParaRPr lang="zh-CN" altLang="en-US" sz="1800" dirty="0">
                        <a:solidFill>
                          <a:schemeClr val="tx1">
                            <a:lumMod val="95000"/>
                            <a:lumOff val="5000"/>
                          </a:schemeClr>
                        </a:solidFill>
                      </a:endParaRPr>
                    </a:p>
                  </a:txBody>
                  <a:tcPr marL="91430" marR="91430" marT="45723" marB="45723"/>
                </a:tc>
                <a:tc>
                  <a:txBody>
                    <a:bodyPr/>
                    <a:lstStyle/>
                    <a:p>
                      <a:pPr algn="ctr"/>
                      <a:r>
                        <a:rPr lang="zh-CN" altLang="en-US" sz="1800" dirty="0" smtClean="0">
                          <a:solidFill>
                            <a:schemeClr val="tx1">
                              <a:lumMod val="95000"/>
                              <a:lumOff val="5000"/>
                            </a:schemeClr>
                          </a:solidFill>
                        </a:rPr>
                        <a:t>教师活动</a:t>
                      </a:r>
                      <a:endParaRPr lang="zh-CN" altLang="en-US" sz="1800" dirty="0">
                        <a:solidFill>
                          <a:schemeClr val="tx1">
                            <a:lumMod val="95000"/>
                            <a:lumOff val="5000"/>
                          </a:schemeClr>
                        </a:solidFill>
                      </a:endParaRPr>
                    </a:p>
                  </a:txBody>
                  <a:tcPr marL="91430" marR="91430" marT="45723" marB="45723"/>
                </a:tc>
                <a:tc>
                  <a:txBody>
                    <a:bodyPr/>
                    <a:lstStyle/>
                    <a:p>
                      <a:pPr algn="ctr"/>
                      <a:r>
                        <a:rPr lang="zh-CN" altLang="en-US" sz="1800" dirty="0" smtClean="0">
                          <a:solidFill>
                            <a:schemeClr val="tx1">
                              <a:lumMod val="95000"/>
                              <a:lumOff val="5000"/>
                            </a:schemeClr>
                          </a:solidFill>
                        </a:rPr>
                        <a:t>学生活动</a:t>
                      </a:r>
                      <a:endParaRPr lang="zh-CN" altLang="en-US" sz="1800" dirty="0">
                        <a:solidFill>
                          <a:schemeClr val="tx1">
                            <a:lumMod val="95000"/>
                            <a:lumOff val="5000"/>
                          </a:schemeClr>
                        </a:solidFill>
                      </a:endParaRPr>
                    </a:p>
                  </a:txBody>
                  <a:tcPr marL="91430" marR="91430" marT="45723" marB="45723"/>
                </a:tc>
                <a:tc>
                  <a:txBody>
                    <a:bodyPr/>
                    <a:lstStyle/>
                    <a:p>
                      <a:pPr algn="ctr"/>
                      <a:r>
                        <a:rPr lang="zh-CN" altLang="en-US" sz="1800" dirty="0" smtClean="0">
                          <a:solidFill>
                            <a:schemeClr val="tx1">
                              <a:lumMod val="95000"/>
                              <a:lumOff val="5000"/>
                            </a:schemeClr>
                          </a:solidFill>
                        </a:rPr>
                        <a:t>技术作用</a:t>
                      </a:r>
                      <a:endParaRPr lang="zh-CN" altLang="en-US" sz="1800" dirty="0">
                        <a:solidFill>
                          <a:schemeClr val="tx1">
                            <a:lumMod val="95000"/>
                            <a:lumOff val="5000"/>
                          </a:schemeClr>
                        </a:solidFill>
                      </a:endParaRPr>
                    </a:p>
                  </a:txBody>
                  <a:tcPr marL="91430" marR="91430" marT="45723" marB="45723"/>
                </a:tc>
              </a:tr>
              <a:tr h="323539">
                <a:tc>
                  <a:txBody>
                    <a:bodyPr/>
                    <a:lstStyle/>
                    <a:p>
                      <a:r>
                        <a:rPr lang="zh-CN" altLang="en-US" b="1" dirty="0" smtClean="0">
                          <a:effectLst/>
                        </a:rPr>
                        <a:t>创设情境，轻松导入</a:t>
                      </a:r>
                      <a:endParaRPr lang="zh-CN" altLang="en-US" sz="1800" dirty="0"/>
                    </a:p>
                  </a:txBody>
                  <a:tcPr marL="91430" marR="91430" marT="45723" marB="45723"/>
                </a:tc>
                <a:tc>
                  <a:txBody>
                    <a:bodyPr/>
                    <a:lstStyle/>
                    <a:p>
                      <a:r>
                        <a:rPr lang="zh-CN" altLang="zh-CN" sz="1800" kern="1200" dirty="0" smtClean="0">
                          <a:solidFill>
                            <a:schemeClr val="dk1"/>
                          </a:solidFill>
                          <a:effectLst/>
                          <a:latin typeface="+mn-lt"/>
                          <a:ea typeface="+mn-ea"/>
                          <a:cs typeface="+mn-cs"/>
                        </a:rPr>
                        <a:t>创设情景</a:t>
                      </a:r>
                      <a:r>
                        <a:rPr lang="zh-CN" altLang="en-US" sz="1800" kern="1200" dirty="0" smtClean="0">
                          <a:solidFill>
                            <a:schemeClr val="dk1"/>
                          </a:solidFill>
                          <a:effectLst/>
                          <a:latin typeface="+mn-lt"/>
                          <a:ea typeface="+mn-ea"/>
                          <a:cs typeface="+mn-cs"/>
                        </a:rPr>
                        <a:t>、问题引导</a:t>
                      </a:r>
                      <a:endParaRPr lang="zh-CN" altLang="en-US" sz="1800" dirty="0"/>
                    </a:p>
                  </a:txBody>
                  <a:tcPr marL="91430" marR="91430" marT="45723" marB="45723"/>
                </a:tc>
                <a:tc>
                  <a:txBody>
                    <a:bodyPr/>
                    <a:lstStyle/>
                    <a:p>
                      <a:r>
                        <a:rPr lang="zh-CN" altLang="zh-CN" sz="1800" kern="1200" dirty="0" smtClean="0">
                          <a:solidFill>
                            <a:schemeClr val="dk1"/>
                          </a:solidFill>
                          <a:effectLst/>
                          <a:latin typeface="+mn-lt"/>
                          <a:ea typeface="+mn-ea"/>
                          <a:cs typeface="+mn-cs"/>
                        </a:rPr>
                        <a:t>确立心理倾向，</a:t>
                      </a:r>
                      <a:r>
                        <a:rPr lang="zh-CN" altLang="en-US" sz="1800" kern="1200" dirty="0" smtClean="0">
                          <a:solidFill>
                            <a:schemeClr val="dk1"/>
                          </a:solidFill>
                          <a:effectLst/>
                          <a:latin typeface="+mn-lt"/>
                          <a:ea typeface="+mn-ea"/>
                          <a:cs typeface="+mn-cs"/>
                        </a:rPr>
                        <a:t>集中注意</a:t>
                      </a:r>
                      <a:endParaRPr lang="zh-CN" altLang="en-US" sz="1800" dirty="0"/>
                    </a:p>
                  </a:txBody>
                  <a:tcPr marL="91430" marR="91430" marT="45723" marB="45723"/>
                </a:tc>
                <a:tc>
                  <a:txBody>
                    <a:bodyPr/>
                    <a:lstStyle/>
                    <a:p>
                      <a:r>
                        <a:rPr lang="zh-CN" altLang="zh-CN" sz="1800" kern="1200" dirty="0" smtClean="0">
                          <a:solidFill>
                            <a:schemeClr val="dk1"/>
                          </a:solidFill>
                          <a:effectLst/>
                          <a:latin typeface="+mn-lt"/>
                          <a:ea typeface="+mn-ea"/>
                          <a:cs typeface="+mn-cs"/>
                        </a:rPr>
                        <a:t>情景创设</a:t>
                      </a:r>
                      <a:r>
                        <a:rPr lang="zh-CN" altLang="en-US" sz="1800" kern="1200" dirty="0" smtClean="0">
                          <a:solidFill>
                            <a:schemeClr val="dk1"/>
                          </a:solidFill>
                          <a:effectLst/>
                          <a:latin typeface="+mn-lt"/>
                          <a:ea typeface="+mn-ea"/>
                          <a:cs typeface="+mn-cs"/>
                        </a:rPr>
                        <a:t>、展示工具</a:t>
                      </a:r>
                      <a:endParaRPr lang="en-US" altLang="zh-CN" sz="1800" kern="1200" dirty="0" smtClean="0">
                        <a:solidFill>
                          <a:schemeClr val="dk1"/>
                        </a:solidFill>
                        <a:effectLst/>
                        <a:latin typeface="+mn-lt"/>
                        <a:ea typeface="+mn-ea"/>
                        <a:cs typeface="+mn-cs"/>
                      </a:endParaRPr>
                    </a:p>
                    <a:p>
                      <a:r>
                        <a:rPr lang="zh-CN" altLang="zh-CN" sz="1800" kern="1200" dirty="0" smtClean="0">
                          <a:solidFill>
                            <a:schemeClr val="dk1"/>
                          </a:solidFill>
                          <a:effectLst/>
                          <a:latin typeface="+mn-lt"/>
                          <a:ea typeface="+mn-ea"/>
                          <a:cs typeface="+mn-cs"/>
                        </a:rPr>
                        <a:t>问题表征工具</a:t>
                      </a:r>
                      <a:endParaRPr lang="zh-CN" altLang="en-US" sz="1800" dirty="0"/>
                    </a:p>
                  </a:txBody>
                  <a:tcPr marL="91430" marR="91430" marT="45723" marB="45723"/>
                </a:tc>
              </a:tr>
              <a:tr h="323539">
                <a:tc>
                  <a:txBody>
                    <a:bodyPr/>
                    <a:lstStyle/>
                    <a:p>
                      <a:r>
                        <a:rPr lang="zh-CN" altLang="en-US" b="1" dirty="0" smtClean="0">
                          <a:effectLst/>
                        </a:rPr>
                        <a:t>初次点菜，引入问题</a:t>
                      </a:r>
                      <a:endParaRPr lang="zh-CN" altLang="en-US" sz="1800" dirty="0"/>
                    </a:p>
                  </a:txBody>
                  <a:tcPr marL="91430" marR="91430" marT="45723" marB="45723"/>
                </a:tc>
                <a:tc>
                  <a:txBody>
                    <a:bodyPr/>
                    <a:lstStyle/>
                    <a:p>
                      <a:r>
                        <a:rPr lang="zh-CN" altLang="en-US" sz="1800" dirty="0" smtClean="0"/>
                        <a:t>明确任务、引导反馈</a:t>
                      </a:r>
                      <a:endParaRPr lang="zh-CN" altLang="en-US" sz="1800" dirty="0"/>
                    </a:p>
                  </a:txBody>
                  <a:tcPr marL="91430" marR="91430" marT="45723" marB="45723"/>
                </a:tc>
                <a:tc>
                  <a:txBody>
                    <a:bodyPr/>
                    <a:lstStyle/>
                    <a:p>
                      <a:r>
                        <a:rPr lang="zh-CN" altLang="en-US" sz="1800" dirty="0" smtClean="0"/>
                        <a:t>实际操作、汇报交流</a:t>
                      </a:r>
                      <a:endParaRPr lang="zh-CN" altLang="en-US" sz="1800" dirty="0"/>
                    </a:p>
                  </a:txBody>
                  <a:tcPr marL="91430" marR="91430" marT="45723" marB="45723"/>
                </a:tc>
                <a:tc>
                  <a:txBody>
                    <a:bodyPr/>
                    <a:lstStyle/>
                    <a:p>
                      <a:r>
                        <a:rPr lang="zh-CN" altLang="en-US" sz="1800" dirty="0" smtClean="0"/>
                        <a:t>实验环境</a:t>
                      </a:r>
                      <a:endParaRPr lang="zh-CN" altLang="en-US" sz="1800" dirty="0"/>
                    </a:p>
                  </a:txBody>
                  <a:tcPr marL="91430" marR="91430" marT="45723" marB="45723"/>
                </a:tc>
              </a:tr>
              <a:tr h="323539">
                <a:tc>
                  <a:txBody>
                    <a:bodyPr/>
                    <a:lstStyle/>
                    <a:p>
                      <a:r>
                        <a:rPr lang="zh-CN" altLang="en-US" b="1" dirty="0" smtClean="0">
                          <a:effectLst/>
                        </a:rPr>
                        <a:t>自学资料，探究问题 </a:t>
                      </a:r>
                      <a:endParaRPr lang="zh-CN" altLang="en-US" sz="1800" dirty="0"/>
                    </a:p>
                  </a:txBody>
                  <a:tcPr marL="91430" marR="91430" marT="45723" marB="45723"/>
                </a:tc>
                <a:tc>
                  <a:txBody>
                    <a:bodyPr/>
                    <a:lstStyle/>
                    <a:p>
                      <a:r>
                        <a:rPr lang="zh-CN" altLang="en-US" sz="1800" dirty="0" smtClean="0"/>
                        <a:t>引发讨论、提供资源、明确任务</a:t>
                      </a:r>
                      <a:endParaRPr lang="zh-CN" altLang="en-US" sz="1800" dirty="0"/>
                    </a:p>
                  </a:txBody>
                  <a:tcPr marL="91430" marR="91430" marT="45723" marB="45723"/>
                </a:tc>
                <a:tc>
                  <a:txBody>
                    <a:bodyPr/>
                    <a:lstStyle/>
                    <a:p>
                      <a:r>
                        <a:rPr lang="zh-CN" altLang="en-US" sz="1800" dirty="0" smtClean="0"/>
                        <a:t>提出疑问、自主学习资料、交流汇报</a:t>
                      </a:r>
                      <a:endParaRPr lang="zh-CN" altLang="en-US" sz="1800" dirty="0"/>
                    </a:p>
                  </a:txBody>
                  <a:tcPr marL="91430" marR="91430" marT="45723" marB="45723"/>
                </a:tc>
                <a:tc>
                  <a:txBody>
                    <a:bodyPr/>
                    <a:lstStyle/>
                    <a:p>
                      <a:r>
                        <a:rPr lang="zh-CN" altLang="en-US" sz="1800" dirty="0" smtClean="0"/>
                        <a:t>学习资源</a:t>
                      </a:r>
                      <a:endParaRPr lang="zh-CN" altLang="en-US" sz="1800" dirty="0"/>
                    </a:p>
                  </a:txBody>
                  <a:tcPr marL="91430" marR="91430" marT="45723" marB="45723"/>
                </a:tc>
              </a:tr>
              <a:tr h="434033">
                <a:tc>
                  <a:txBody>
                    <a:bodyPr/>
                    <a:lstStyle/>
                    <a:p>
                      <a:r>
                        <a:rPr lang="zh-CN" altLang="en-US" b="1" dirty="0" smtClean="0">
                          <a:effectLst/>
                        </a:rPr>
                        <a:t>再次点菜，解决问题 </a:t>
                      </a:r>
                      <a:endParaRPr lang="zh-CN" altLang="en-US" sz="1800" dirty="0"/>
                    </a:p>
                  </a:txBody>
                  <a:tcPr marL="91430" marR="91430" marT="45723" marB="45723"/>
                </a:tc>
                <a:tc>
                  <a:txBody>
                    <a:bodyPr/>
                    <a:lstStyle/>
                    <a:p>
                      <a:r>
                        <a:rPr lang="zh-CN" altLang="en-US" sz="1800" dirty="0" smtClean="0"/>
                        <a:t>梳理讨论结果、布置新任务、提供资源、帮助、引发思考</a:t>
                      </a:r>
                      <a:endParaRPr lang="zh-CN" altLang="en-US" sz="1800" dirty="0"/>
                    </a:p>
                  </a:txBody>
                  <a:tcPr marL="91430" marR="91430" marT="45723" marB="45723"/>
                </a:tc>
                <a:tc>
                  <a:txBody>
                    <a:bodyPr/>
                    <a:lstStyle/>
                    <a:p>
                      <a:r>
                        <a:rPr lang="zh-CN" altLang="en-US" sz="1800" dirty="0" smtClean="0"/>
                        <a:t>小组合作、制定方案、展示汇报、网上投票、绘制统计图</a:t>
                      </a:r>
                      <a:endParaRPr lang="zh-CN" altLang="en-US" sz="1800" dirty="0"/>
                    </a:p>
                  </a:txBody>
                  <a:tcPr marL="91430" marR="91430" marT="45723" marB="45723"/>
                </a:tc>
                <a:tc>
                  <a:txBody>
                    <a:bodyPr/>
                    <a:lstStyle/>
                    <a:p>
                      <a:r>
                        <a:rPr lang="zh-CN" altLang="en-US" sz="1800" dirty="0" smtClean="0"/>
                        <a:t>实验环境</a:t>
                      </a:r>
                      <a:endParaRPr lang="en-US" altLang="zh-CN" sz="1800" dirty="0" smtClean="0"/>
                    </a:p>
                    <a:p>
                      <a:r>
                        <a:rPr lang="zh-CN" altLang="en-US" sz="1800" dirty="0" smtClean="0"/>
                        <a:t>计算工具</a:t>
                      </a:r>
                      <a:endParaRPr lang="en-US" altLang="zh-CN" sz="1800" dirty="0" smtClean="0"/>
                    </a:p>
                    <a:p>
                      <a:r>
                        <a:rPr lang="zh-CN" altLang="en-US" sz="1800" dirty="0" smtClean="0"/>
                        <a:t>展示工具</a:t>
                      </a:r>
                      <a:endParaRPr lang="en-US" altLang="zh-CN" sz="1800" dirty="0" smtClean="0"/>
                    </a:p>
                    <a:p>
                      <a:r>
                        <a:rPr lang="zh-CN" altLang="en-US" sz="1800" dirty="0" smtClean="0"/>
                        <a:t>投票工具、交流讨论</a:t>
                      </a:r>
                      <a:endParaRPr lang="zh-CN" altLang="en-US" sz="1800" dirty="0"/>
                    </a:p>
                  </a:txBody>
                  <a:tcPr marL="91430" marR="91430" marT="45723" marB="45723"/>
                </a:tc>
              </a:tr>
              <a:tr h="434033">
                <a:tc>
                  <a:txBody>
                    <a:bodyPr/>
                    <a:lstStyle/>
                    <a:p>
                      <a:r>
                        <a:rPr lang="zh-CN" altLang="en-US" b="1" dirty="0" smtClean="0">
                          <a:effectLst/>
                        </a:rPr>
                        <a:t>综合运用、拓展提升</a:t>
                      </a:r>
                      <a:endParaRPr lang="zh-CN" altLang="en-US" sz="1800" dirty="0"/>
                    </a:p>
                  </a:txBody>
                  <a:tcPr marL="91430" marR="91430" marT="45723" marB="45723"/>
                </a:tc>
                <a:tc>
                  <a:txBody>
                    <a:bodyPr/>
                    <a:lstStyle/>
                    <a:p>
                      <a:r>
                        <a:rPr lang="zh-CN" altLang="en-US" sz="1800" dirty="0" smtClean="0"/>
                        <a:t>提问与反馈</a:t>
                      </a:r>
                      <a:endParaRPr lang="zh-CN" altLang="en-US" sz="1800" dirty="0"/>
                    </a:p>
                  </a:txBody>
                  <a:tcPr marL="91430" marR="91430" marT="45723" marB="45723"/>
                </a:tc>
                <a:tc>
                  <a:txBody>
                    <a:bodyPr/>
                    <a:lstStyle/>
                    <a:p>
                      <a:r>
                        <a:rPr lang="zh-CN" altLang="en-US" sz="1800" dirty="0" smtClean="0"/>
                        <a:t>解决问题、讨论交流</a:t>
                      </a:r>
                      <a:endParaRPr lang="zh-CN" altLang="en-US" sz="1800" dirty="0"/>
                    </a:p>
                  </a:txBody>
                  <a:tcPr marL="91430" marR="91430" marT="45723" marB="45723"/>
                </a:tc>
                <a:tc>
                  <a:txBody>
                    <a:bodyPr/>
                    <a:lstStyle/>
                    <a:p>
                      <a:r>
                        <a:rPr lang="zh-CN" altLang="en-US" sz="1800" dirty="0" smtClean="0"/>
                        <a:t>学习资源</a:t>
                      </a:r>
                      <a:endParaRPr lang="en-US" altLang="zh-CN" sz="1800" dirty="0" smtClean="0"/>
                    </a:p>
                    <a:p>
                      <a:r>
                        <a:rPr lang="zh-CN" altLang="en-US" sz="1800" dirty="0" smtClean="0"/>
                        <a:t>论坛交流工具</a:t>
                      </a:r>
                      <a:endParaRPr lang="zh-CN" altLang="en-US" sz="1800" dirty="0"/>
                    </a:p>
                  </a:txBody>
                  <a:tcPr marL="91430" marR="91430" marT="45723" marB="45723"/>
                </a:tc>
              </a:tr>
              <a:tr h="434033">
                <a:tc>
                  <a:txBody>
                    <a:bodyPr/>
                    <a:lstStyle/>
                    <a:p>
                      <a:r>
                        <a:rPr lang="zh-CN" altLang="en-US" b="1" dirty="0" smtClean="0">
                          <a:effectLst/>
                        </a:rPr>
                        <a:t>回顾总结、</a:t>
                      </a:r>
                      <a:r>
                        <a:rPr lang="zh-CN" altLang="en-US" dirty="0" smtClean="0">
                          <a:effectLst/>
                        </a:rPr>
                        <a:t> </a:t>
                      </a:r>
                      <a:br>
                        <a:rPr lang="zh-CN" altLang="en-US" dirty="0" smtClean="0">
                          <a:effectLst/>
                        </a:rPr>
                      </a:br>
                      <a:r>
                        <a:rPr lang="zh-CN" altLang="en-US" b="1" dirty="0" smtClean="0">
                          <a:effectLst/>
                        </a:rPr>
                        <a:t>自我评价</a:t>
                      </a:r>
                      <a:endParaRPr lang="zh-CN" altLang="en-US" sz="1800" dirty="0"/>
                    </a:p>
                  </a:txBody>
                  <a:tcPr marL="91430" marR="91430" marT="45723" marB="45723"/>
                </a:tc>
                <a:tc>
                  <a:txBody>
                    <a:bodyPr/>
                    <a:lstStyle/>
                    <a:p>
                      <a:r>
                        <a:rPr lang="zh-CN" altLang="en-US" sz="1800" dirty="0" smtClean="0"/>
                        <a:t>总结课堂</a:t>
                      </a:r>
                      <a:endParaRPr lang="zh-CN" altLang="en-US" sz="1800" dirty="0"/>
                    </a:p>
                  </a:txBody>
                  <a:tcPr marL="91430" marR="91430" marT="45723" marB="45723"/>
                </a:tc>
                <a:tc>
                  <a:txBody>
                    <a:bodyPr/>
                    <a:lstStyle/>
                    <a:p>
                      <a:r>
                        <a:rPr lang="zh-CN" altLang="en-US" sz="1800" dirty="0" smtClean="0">
                          <a:effectLst/>
                        </a:rPr>
                        <a:t>自我评价、</a:t>
                      </a:r>
                      <a:r>
                        <a:rPr lang="zh-CN" altLang="zh-CN" sz="1800" kern="1200" dirty="0" smtClean="0">
                          <a:solidFill>
                            <a:schemeClr val="dk1"/>
                          </a:solidFill>
                          <a:effectLst/>
                          <a:latin typeface="+mn-lt"/>
                          <a:ea typeface="+mn-ea"/>
                          <a:cs typeface="+mn-cs"/>
                        </a:rPr>
                        <a:t>反思</a:t>
                      </a:r>
                      <a:endParaRPr lang="zh-CN" altLang="en-US" sz="1800" dirty="0"/>
                    </a:p>
                  </a:txBody>
                  <a:tcPr marL="91430" marR="91430" marT="45723" marB="45723"/>
                </a:tc>
                <a:tc>
                  <a:txBody>
                    <a:bodyPr/>
                    <a:lstStyle/>
                    <a:p>
                      <a:r>
                        <a:rPr lang="zh-CN" altLang="en-US" sz="1800" dirty="0" smtClean="0">
                          <a:effectLst/>
                        </a:rPr>
                        <a:t>评价工具</a:t>
                      </a:r>
                      <a:endParaRPr lang="zh-CN" altLang="en-US" sz="1800" dirty="0"/>
                    </a:p>
                  </a:txBody>
                  <a:tcPr marL="91430" marR="91430" marT="45723" marB="45723"/>
                </a:tc>
              </a:tr>
            </a:tbl>
          </a:graphicData>
        </a:graphic>
      </p:graphicFrame>
      <p:sp>
        <p:nvSpPr>
          <p:cNvPr id="5" name="矩形 4"/>
          <p:cNvSpPr/>
          <p:nvPr/>
        </p:nvSpPr>
        <p:spPr>
          <a:xfrm>
            <a:off x="7200900" y="52388"/>
            <a:ext cx="250825" cy="750887"/>
          </a:xfrm>
          <a:prstGeom prst="rect">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zh-CN" altLang="en-US"/>
          </a:p>
        </p:txBody>
      </p:sp>
      <p:sp>
        <p:nvSpPr>
          <p:cNvPr id="6" name="矩形 5"/>
          <p:cNvSpPr/>
          <p:nvPr/>
        </p:nvSpPr>
        <p:spPr>
          <a:xfrm>
            <a:off x="6300192" y="1268760"/>
            <a:ext cx="2376264" cy="46805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2112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标题 1"/>
          <p:cNvSpPr>
            <a:spLocks noGrp="1"/>
          </p:cNvSpPr>
          <p:nvPr>
            <p:ph type="title"/>
          </p:nvPr>
        </p:nvSpPr>
        <p:spPr>
          <a:xfrm>
            <a:off x="1081087" y="67468"/>
            <a:ext cx="6119813" cy="720725"/>
          </a:xfrm>
        </p:spPr>
        <p:txBody>
          <a:bodyPr/>
          <a:lstStyle/>
          <a:p>
            <a:pPr algn="l"/>
            <a:r>
              <a:rPr lang="zh-CN" altLang="en-US" dirty="0" smtClean="0"/>
              <a:t>案例</a:t>
            </a:r>
            <a:r>
              <a:rPr lang="en-US" altLang="zh-CN" dirty="0" smtClean="0"/>
              <a:t>《</a:t>
            </a:r>
            <a:r>
              <a:rPr lang="zh-CN" altLang="en-US" dirty="0" smtClean="0"/>
              <a:t>乘法运算规律</a:t>
            </a:r>
            <a:r>
              <a:rPr lang="en-US" altLang="zh-CN" dirty="0" smtClean="0"/>
              <a:t>》</a:t>
            </a:r>
            <a:endParaRPr lang="zh-CN" altLang="en-US" dirty="0" smtClean="0"/>
          </a:p>
        </p:txBody>
      </p:sp>
      <p:sp>
        <p:nvSpPr>
          <p:cNvPr id="5" name="矩形 4"/>
          <p:cNvSpPr/>
          <p:nvPr/>
        </p:nvSpPr>
        <p:spPr>
          <a:xfrm>
            <a:off x="7200900" y="52388"/>
            <a:ext cx="250825" cy="750887"/>
          </a:xfrm>
          <a:prstGeom prst="rect">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zh-CN" altLang="en-US"/>
          </a:p>
        </p:txBody>
      </p:sp>
      <p:graphicFrame>
        <p:nvGraphicFramePr>
          <p:cNvPr id="8" name="表格 7"/>
          <p:cNvGraphicFramePr>
            <a:graphicFrameLocks noGrp="1"/>
          </p:cNvGraphicFramePr>
          <p:nvPr>
            <p:extLst>
              <p:ext uri="{D42A27DB-BD31-4B8C-83A1-F6EECF244321}">
                <p14:modId xmlns:p14="http://schemas.microsoft.com/office/powerpoint/2010/main" val="3475960868"/>
              </p:ext>
            </p:extLst>
          </p:nvPr>
        </p:nvGraphicFramePr>
        <p:xfrm>
          <a:off x="645848" y="1975652"/>
          <a:ext cx="8208912" cy="3847978"/>
        </p:xfrm>
        <a:graphic>
          <a:graphicData uri="http://schemas.openxmlformats.org/drawingml/2006/table">
            <a:tbl>
              <a:tblPr firstRow="1" bandRow="1">
                <a:tableStyleId>{5C22544A-7EE6-4342-B048-85BDC9FD1C3A}</a:tableStyleId>
              </a:tblPr>
              <a:tblGrid>
                <a:gridCol w="1368152"/>
                <a:gridCol w="2232248"/>
                <a:gridCol w="2304256"/>
                <a:gridCol w="2304256"/>
              </a:tblGrid>
              <a:tr h="738994">
                <a:tc>
                  <a:txBody>
                    <a:bodyPr/>
                    <a:lstStyle/>
                    <a:p>
                      <a:pPr algn="ctr"/>
                      <a:r>
                        <a:rPr lang="zh-CN" altLang="en-US" sz="1800" dirty="0" smtClean="0">
                          <a:solidFill>
                            <a:schemeClr val="tx1">
                              <a:lumMod val="95000"/>
                              <a:lumOff val="5000"/>
                            </a:schemeClr>
                          </a:solidFill>
                        </a:rPr>
                        <a:t>教学活动</a:t>
                      </a:r>
                      <a:endParaRPr lang="zh-CN" altLang="en-US" sz="1800" dirty="0">
                        <a:solidFill>
                          <a:schemeClr val="tx1">
                            <a:lumMod val="95000"/>
                            <a:lumOff val="5000"/>
                          </a:schemeClr>
                        </a:solidFill>
                      </a:endParaRPr>
                    </a:p>
                  </a:txBody>
                  <a:tcPr marL="91430" marR="91430" marT="45723" marB="45723"/>
                </a:tc>
                <a:tc>
                  <a:txBody>
                    <a:bodyPr/>
                    <a:lstStyle/>
                    <a:p>
                      <a:pPr algn="ctr"/>
                      <a:r>
                        <a:rPr lang="zh-CN" altLang="en-US" sz="1800" dirty="0" smtClean="0">
                          <a:solidFill>
                            <a:schemeClr val="tx1">
                              <a:lumMod val="95000"/>
                              <a:lumOff val="5000"/>
                            </a:schemeClr>
                          </a:solidFill>
                        </a:rPr>
                        <a:t>教师活动</a:t>
                      </a:r>
                      <a:endParaRPr lang="zh-CN" altLang="en-US" sz="1800" dirty="0">
                        <a:solidFill>
                          <a:schemeClr val="tx1">
                            <a:lumMod val="95000"/>
                            <a:lumOff val="5000"/>
                          </a:schemeClr>
                        </a:solidFill>
                      </a:endParaRPr>
                    </a:p>
                  </a:txBody>
                  <a:tcPr marL="91430" marR="91430" marT="45723" marB="45723"/>
                </a:tc>
                <a:tc>
                  <a:txBody>
                    <a:bodyPr/>
                    <a:lstStyle/>
                    <a:p>
                      <a:pPr algn="ctr"/>
                      <a:r>
                        <a:rPr lang="zh-CN" altLang="en-US" sz="1800" dirty="0" smtClean="0">
                          <a:solidFill>
                            <a:schemeClr val="tx1">
                              <a:lumMod val="95000"/>
                              <a:lumOff val="5000"/>
                            </a:schemeClr>
                          </a:solidFill>
                        </a:rPr>
                        <a:t>学生活动</a:t>
                      </a:r>
                      <a:endParaRPr lang="zh-CN" altLang="en-US" sz="1800" dirty="0">
                        <a:solidFill>
                          <a:schemeClr val="tx1">
                            <a:lumMod val="95000"/>
                            <a:lumOff val="5000"/>
                          </a:schemeClr>
                        </a:solidFill>
                      </a:endParaRPr>
                    </a:p>
                  </a:txBody>
                  <a:tcPr marL="91430" marR="91430" marT="45723" marB="45723"/>
                </a:tc>
                <a:tc>
                  <a:txBody>
                    <a:bodyPr/>
                    <a:lstStyle/>
                    <a:p>
                      <a:pPr algn="ctr"/>
                      <a:r>
                        <a:rPr lang="zh-CN" altLang="en-US" sz="1800" dirty="0" smtClean="0">
                          <a:solidFill>
                            <a:schemeClr val="tx1">
                              <a:lumMod val="95000"/>
                              <a:lumOff val="5000"/>
                            </a:schemeClr>
                          </a:solidFill>
                        </a:rPr>
                        <a:t>技术作用</a:t>
                      </a:r>
                      <a:endParaRPr lang="zh-CN" altLang="en-US" sz="1800" dirty="0">
                        <a:solidFill>
                          <a:schemeClr val="tx1">
                            <a:lumMod val="95000"/>
                            <a:lumOff val="5000"/>
                          </a:schemeClr>
                        </a:solidFill>
                      </a:endParaRPr>
                    </a:p>
                  </a:txBody>
                  <a:tcPr marL="91430" marR="91430" marT="45723" marB="45723"/>
                </a:tc>
              </a:tr>
              <a:tr h="846991">
                <a:tc>
                  <a:txBody>
                    <a:bodyPr/>
                    <a:lstStyle/>
                    <a:p>
                      <a:r>
                        <a:rPr lang="zh-CN" altLang="en-US" sz="1800" dirty="0" smtClean="0"/>
                        <a:t>情境创设、启发思考</a:t>
                      </a:r>
                      <a:endParaRPr lang="zh-CN" altLang="en-US" sz="1800" dirty="0"/>
                    </a:p>
                  </a:txBody>
                  <a:tcPr marL="91430" marR="91430" marT="45723" marB="45723"/>
                </a:tc>
                <a:tc>
                  <a:txBody>
                    <a:bodyPr/>
                    <a:lstStyle/>
                    <a:p>
                      <a:r>
                        <a:rPr lang="zh-CN" altLang="zh-CN" sz="1800" kern="1200" dirty="0" smtClean="0">
                          <a:solidFill>
                            <a:schemeClr val="dk1"/>
                          </a:solidFill>
                          <a:effectLst/>
                          <a:latin typeface="+mn-lt"/>
                          <a:ea typeface="+mn-ea"/>
                          <a:cs typeface="+mn-cs"/>
                        </a:rPr>
                        <a:t>创设情景，</a:t>
                      </a:r>
                      <a:r>
                        <a:rPr lang="zh-CN" altLang="en-US" sz="1800" kern="1200" dirty="0" smtClean="0">
                          <a:solidFill>
                            <a:schemeClr val="dk1"/>
                          </a:solidFill>
                          <a:effectLst/>
                          <a:latin typeface="+mn-lt"/>
                          <a:ea typeface="+mn-ea"/>
                          <a:cs typeface="+mn-cs"/>
                        </a:rPr>
                        <a:t>提出思考问题</a:t>
                      </a:r>
                      <a:endParaRPr lang="zh-CN" altLang="en-US" sz="1800" dirty="0"/>
                    </a:p>
                  </a:txBody>
                  <a:tcPr marL="91430" marR="91430" marT="45723" marB="45723"/>
                </a:tc>
                <a:tc>
                  <a:txBody>
                    <a:bodyPr/>
                    <a:lstStyle/>
                    <a:p>
                      <a:r>
                        <a:rPr lang="zh-CN" altLang="zh-CN" sz="1800" kern="1200" dirty="0" smtClean="0">
                          <a:solidFill>
                            <a:schemeClr val="dk1"/>
                          </a:solidFill>
                          <a:effectLst/>
                          <a:latin typeface="+mn-lt"/>
                          <a:ea typeface="+mn-ea"/>
                          <a:cs typeface="+mn-cs"/>
                        </a:rPr>
                        <a:t>建立心理倾向，</a:t>
                      </a:r>
                      <a:r>
                        <a:rPr lang="zh-CN" altLang="en-US" sz="1800" kern="1200" dirty="0" smtClean="0">
                          <a:solidFill>
                            <a:schemeClr val="dk1"/>
                          </a:solidFill>
                          <a:effectLst/>
                          <a:latin typeface="+mn-lt"/>
                          <a:ea typeface="+mn-ea"/>
                          <a:cs typeface="+mn-cs"/>
                        </a:rPr>
                        <a:t>明确学习内容</a:t>
                      </a:r>
                      <a:endParaRPr lang="zh-CN" altLang="en-US" sz="1800" dirty="0"/>
                    </a:p>
                  </a:txBody>
                  <a:tcPr marL="91430" marR="9143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演示工具</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情境创设工具</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问题表征工具</a:t>
                      </a:r>
                      <a:endParaRPr lang="zh-CN" altLang="en-US" sz="1800" dirty="0"/>
                    </a:p>
                  </a:txBody>
                  <a:tcPr marL="91430" marR="91430" marT="45723" marB="45723"/>
                </a:tc>
              </a:tr>
              <a:tr h="846991">
                <a:tc>
                  <a:txBody>
                    <a:bodyPr/>
                    <a:lstStyle/>
                    <a:p>
                      <a:r>
                        <a:rPr lang="zh-CN" altLang="en-US" sz="1800" dirty="0" smtClean="0"/>
                        <a:t>自主探索、获取规律</a:t>
                      </a:r>
                      <a:endParaRPr lang="zh-CN" altLang="en-US" sz="1800" dirty="0"/>
                    </a:p>
                  </a:txBody>
                  <a:tcPr marL="91430" marR="91430" marT="45723" marB="45723"/>
                </a:tc>
                <a:tc>
                  <a:txBody>
                    <a:bodyPr/>
                    <a:lstStyle/>
                    <a:p>
                      <a:r>
                        <a:rPr lang="zh-CN" altLang="zh-CN" sz="1800" kern="1200" dirty="0" smtClean="0">
                          <a:solidFill>
                            <a:schemeClr val="dk1"/>
                          </a:solidFill>
                          <a:effectLst/>
                          <a:latin typeface="+mn-lt"/>
                          <a:ea typeface="+mn-ea"/>
                          <a:cs typeface="+mn-cs"/>
                        </a:rPr>
                        <a:t>提供工具、帮助，个别化指导</a:t>
                      </a:r>
                      <a:r>
                        <a:rPr lang="zh-CN" altLang="en-US" sz="1800" kern="1200" dirty="0" smtClean="0">
                          <a:solidFill>
                            <a:schemeClr val="dk1"/>
                          </a:solidFill>
                          <a:effectLst/>
                          <a:latin typeface="+mn-lt"/>
                          <a:ea typeface="+mn-ea"/>
                          <a:cs typeface="+mn-cs"/>
                        </a:rPr>
                        <a:t>，</a:t>
                      </a:r>
                      <a:endParaRPr lang="en-US" altLang="zh-CN" sz="1800" kern="1200" dirty="0" smtClean="0">
                        <a:solidFill>
                          <a:schemeClr val="dk1"/>
                        </a:solidFill>
                        <a:effectLst/>
                        <a:latin typeface="+mn-lt"/>
                        <a:ea typeface="+mn-ea"/>
                        <a:cs typeface="+mn-cs"/>
                      </a:endParaRPr>
                    </a:p>
                    <a:p>
                      <a:r>
                        <a:rPr lang="zh-CN" altLang="en-US" sz="1800" kern="1200" dirty="0" smtClean="0">
                          <a:solidFill>
                            <a:schemeClr val="dk1"/>
                          </a:solidFill>
                          <a:effectLst/>
                          <a:latin typeface="+mn-lt"/>
                          <a:ea typeface="+mn-ea"/>
                          <a:cs typeface="+mn-cs"/>
                        </a:rPr>
                        <a:t>引导、反馈</a:t>
                      </a:r>
                      <a:endParaRPr lang="zh-CN" altLang="en-US" sz="1800" dirty="0"/>
                    </a:p>
                  </a:txBody>
                  <a:tcPr marL="91430" marR="91430" marT="45723" marB="45723"/>
                </a:tc>
                <a:tc>
                  <a:txBody>
                    <a:bodyPr/>
                    <a:lstStyle/>
                    <a:p>
                      <a:r>
                        <a:rPr lang="zh-CN" altLang="en-US" sz="1800" kern="1200" dirty="0" smtClean="0">
                          <a:solidFill>
                            <a:schemeClr val="dk1"/>
                          </a:solidFill>
                          <a:effectLst/>
                          <a:latin typeface="+mn-lt"/>
                          <a:ea typeface="+mn-ea"/>
                          <a:cs typeface="+mn-cs"/>
                        </a:rPr>
                        <a:t>猜想、</a:t>
                      </a:r>
                      <a:r>
                        <a:rPr lang="zh-CN" altLang="zh-CN" sz="1800" kern="1200" dirty="0" smtClean="0">
                          <a:solidFill>
                            <a:schemeClr val="dk1"/>
                          </a:solidFill>
                          <a:effectLst/>
                          <a:latin typeface="+mn-lt"/>
                          <a:ea typeface="+mn-ea"/>
                          <a:cs typeface="+mn-cs"/>
                        </a:rPr>
                        <a:t>探索</a:t>
                      </a:r>
                      <a:r>
                        <a:rPr lang="zh-CN" altLang="en-US" sz="1800" kern="1200" dirty="0" smtClean="0">
                          <a:solidFill>
                            <a:schemeClr val="dk1"/>
                          </a:solidFill>
                          <a:effectLst/>
                          <a:latin typeface="+mn-lt"/>
                          <a:ea typeface="+mn-ea"/>
                          <a:cs typeface="+mn-cs"/>
                        </a:rPr>
                        <a:t>、验证</a:t>
                      </a:r>
                      <a:r>
                        <a:rPr lang="zh-CN" altLang="zh-CN" sz="1800" kern="1200" dirty="0" smtClean="0">
                          <a:solidFill>
                            <a:schemeClr val="dk1"/>
                          </a:solidFill>
                          <a:effectLst/>
                          <a:latin typeface="+mn-lt"/>
                          <a:ea typeface="+mn-ea"/>
                          <a:cs typeface="+mn-cs"/>
                        </a:rPr>
                        <a:t>数学规律，</a:t>
                      </a:r>
                      <a:r>
                        <a:rPr lang="zh-CN" altLang="en-US" sz="1800" kern="1200" dirty="0" smtClean="0">
                          <a:solidFill>
                            <a:schemeClr val="dk1"/>
                          </a:solidFill>
                          <a:effectLst/>
                          <a:latin typeface="+mn-lt"/>
                          <a:ea typeface="+mn-ea"/>
                          <a:cs typeface="+mn-cs"/>
                        </a:rPr>
                        <a:t>经历知识发现过程</a:t>
                      </a:r>
                      <a:endParaRPr lang="zh-CN" altLang="en-US" sz="1800" dirty="0"/>
                    </a:p>
                  </a:txBody>
                  <a:tcPr marL="91430" marR="91430" marT="45723" marB="45723"/>
                </a:tc>
                <a:tc>
                  <a:txBody>
                    <a:bodyPr/>
                    <a:lstStyle/>
                    <a:p>
                      <a:r>
                        <a:rPr lang="zh-CN" altLang="en-US" dirty="0" smtClean="0"/>
                        <a:t>交流讨论工具</a:t>
                      </a:r>
                      <a:endParaRPr lang="en-US" altLang="zh-CN" dirty="0" smtClean="0"/>
                    </a:p>
                    <a:p>
                      <a:r>
                        <a:rPr lang="zh-CN" altLang="en-US" dirty="0" smtClean="0"/>
                        <a:t>计算工具</a:t>
                      </a:r>
                      <a:endParaRPr lang="en-US" altLang="zh-CN" dirty="0" smtClean="0"/>
                    </a:p>
                    <a:p>
                      <a:r>
                        <a:rPr lang="zh-CN" altLang="en-US" dirty="0" smtClean="0"/>
                        <a:t>学习资源</a:t>
                      </a:r>
                      <a:endParaRPr lang="en-US" altLang="zh-CN" dirty="0" smtClean="0"/>
                    </a:p>
                  </a:txBody>
                  <a:tcPr marL="91430" marR="91430" marT="45723" marB="45723"/>
                </a:tc>
              </a:tr>
              <a:tr h="592895">
                <a:tc>
                  <a:txBody>
                    <a:bodyPr/>
                    <a:lstStyle/>
                    <a:p>
                      <a:r>
                        <a:rPr lang="zh-CN" altLang="en-US" sz="1800" dirty="0" smtClean="0"/>
                        <a:t>巩固运用</a:t>
                      </a:r>
                      <a:endParaRPr lang="zh-CN" altLang="en-US" sz="1800" dirty="0"/>
                    </a:p>
                  </a:txBody>
                  <a:tcPr marL="91430" marR="91430" marT="45723" marB="45723"/>
                </a:tc>
                <a:tc>
                  <a:txBody>
                    <a:bodyPr/>
                    <a:lstStyle/>
                    <a:p>
                      <a:r>
                        <a:rPr lang="zh-CN" altLang="zh-CN" sz="1800" kern="1200" dirty="0" smtClean="0">
                          <a:solidFill>
                            <a:schemeClr val="dk1"/>
                          </a:solidFill>
                          <a:effectLst/>
                          <a:latin typeface="+mn-lt"/>
                          <a:ea typeface="+mn-ea"/>
                          <a:cs typeface="+mn-cs"/>
                        </a:rPr>
                        <a:t>提供工具、资源，提供帮助</a:t>
                      </a:r>
                      <a:r>
                        <a:rPr lang="zh-CN" altLang="en-US" sz="1800" kern="1200" dirty="0" smtClean="0">
                          <a:solidFill>
                            <a:schemeClr val="dk1"/>
                          </a:solidFill>
                          <a:effectLst/>
                          <a:latin typeface="+mn-lt"/>
                          <a:ea typeface="+mn-ea"/>
                          <a:cs typeface="+mn-cs"/>
                        </a:rPr>
                        <a:t>、反馈</a:t>
                      </a:r>
                      <a:endParaRPr lang="zh-CN" altLang="en-US" sz="1800" dirty="0"/>
                    </a:p>
                  </a:txBody>
                  <a:tcPr marL="91430" marR="91430" marT="45723" marB="45723"/>
                </a:tc>
                <a:tc>
                  <a:txBody>
                    <a:bodyPr/>
                    <a:lstStyle/>
                    <a:p>
                      <a:r>
                        <a:rPr lang="zh-CN" altLang="en-US" sz="1800" dirty="0" smtClean="0"/>
                        <a:t>完成练习、小组交流、汇报</a:t>
                      </a:r>
                      <a:endParaRPr lang="zh-CN" altLang="en-US" sz="1800" dirty="0"/>
                    </a:p>
                  </a:txBody>
                  <a:tcPr marL="91430" marR="9143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评测工具</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dirty="0" smtClean="0"/>
                        <a:t>交流工具</a:t>
                      </a:r>
                      <a:endParaRPr lang="zh-CN" altLang="en-US" sz="1800" dirty="0"/>
                    </a:p>
                  </a:txBody>
                  <a:tcPr marL="91430" marR="91430" marT="45723" marB="45723"/>
                </a:tc>
              </a:tr>
              <a:tr h="592895">
                <a:tc>
                  <a:txBody>
                    <a:bodyPr/>
                    <a:lstStyle/>
                    <a:p>
                      <a:r>
                        <a:rPr lang="zh-CN" altLang="en-US" sz="1800" dirty="0" smtClean="0"/>
                        <a:t>交流分享、总结提升</a:t>
                      </a:r>
                      <a:endParaRPr lang="zh-CN" altLang="en-US" sz="1800" dirty="0"/>
                    </a:p>
                  </a:txBody>
                  <a:tcPr marL="91430" marR="91430" marT="45723" marB="45723"/>
                </a:tc>
                <a:tc>
                  <a:txBody>
                    <a:bodyPr/>
                    <a:lstStyle/>
                    <a:p>
                      <a:r>
                        <a:rPr lang="zh-CN" altLang="en-US" sz="1800" dirty="0" smtClean="0"/>
                        <a:t>启发思考</a:t>
                      </a:r>
                      <a:endParaRPr lang="zh-CN" altLang="en-US" sz="1800" dirty="0"/>
                    </a:p>
                  </a:txBody>
                  <a:tcPr marL="91430" marR="91430" marT="45723" marB="45723"/>
                </a:tc>
                <a:tc>
                  <a:txBody>
                    <a:bodyPr/>
                    <a:lstStyle/>
                    <a:p>
                      <a:r>
                        <a:rPr lang="zh-CN" altLang="en-US" sz="1800" dirty="0" smtClean="0"/>
                        <a:t>汇报个人收获</a:t>
                      </a:r>
                      <a:endParaRPr lang="zh-CN" altLang="en-US" sz="1800" dirty="0"/>
                    </a:p>
                  </a:txBody>
                  <a:tcPr marL="91430" marR="91430" marT="45723" marB="45723"/>
                </a:tc>
                <a:tc>
                  <a:txBody>
                    <a:bodyPr/>
                    <a:lstStyle/>
                    <a:p>
                      <a:r>
                        <a:rPr lang="zh-CN" altLang="en-US" sz="1800" dirty="0" smtClean="0"/>
                        <a:t>交流工具</a:t>
                      </a:r>
                      <a:endParaRPr lang="zh-CN" altLang="en-US" sz="1800" dirty="0"/>
                    </a:p>
                  </a:txBody>
                  <a:tcPr marL="91430" marR="91430" marT="45723" marB="45723"/>
                </a:tc>
              </a:tr>
            </a:tbl>
          </a:graphicData>
        </a:graphic>
      </p:graphicFrame>
      <p:sp>
        <p:nvSpPr>
          <p:cNvPr id="9" name="矩形 8"/>
          <p:cNvSpPr/>
          <p:nvPr/>
        </p:nvSpPr>
        <p:spPr>
          <a:xfrm>
            <a:off x="6660232" y="1988840"/>
            <a:ext cx="2079896" cy="3600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9903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1"/>
          <p:cNvSpPr>
            <a:spLocks noGrp="1"/>
          </p:cNvSpPr>
          <p:nvPr>
            <p:ph type="title"/>
          </p:nvPr>
        </p:nvSpPr>
        <p:spPr>
          <a:xfrm>
            <a:off x="755650" y="115888"/>
            <a:ext cx="6119813" cy="720725"/>
          </a:xfrm>
        </p:spPr>
        <p:txBody>
          <a:bodyPr/>
          <a:lstStyle/>
          <a:p>
            <a:r>
              <a:rPr lang="zh-CN" altLang="en-US" sz="2400" dirty="0" smtClean="0"/>
              <a:t>三、</a:t>
            </a:r>
            <a:r>
              <a:rPr lang="zh-CN" altLang="en-US" sz="2400" dirty="0"/>
              <a:t>信息技术</a:t>
            </a:r>
            <a:r>
              <a:rPr lang="zh-CN" altLang="en-US" sz="2400" dirty="0" smtClean="0"/>
              <a:t>与数学课程整合的教学模式</a:t>
            </a:r>
          </a:p>
        </p:txBody>
      </p:sp>
      <p:sp>
        <p:nvSpPr>
          <p:cNvPr id="9" name="矩形 8"/>
          <p:cNvSpPr/>
          <p:nvPr/>
        </p:nvSpPr>
        <p:spPr>
          <a:xfrm>
            <a:off x="107505" y="1772270"/>
            <a:ext cx="2520280" cy="64861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smtClean="0">
                <a:solidFill>
                  <a:schemeClr val="tx1">
                    <a:lumMod val="95000"/>
                    <a:lumOff val="5000"/>
                  </a:schemeClr>
                </a:solidFill>
              </a:rPr>
              <a:t>探究</a:t>
            </a:r>
            <a:r>
              <a:rPr lang="zh-CN" altLang="en-US" sz="2400" b="1" dirty="0">
                <a:solidFill>
                  <a:schemeClr val="tx1">
                    <a:lumMod val="95000"/>
                    <a:lumOff val="5000"/>
                  </a:schemeClr>
                </a:solidFill>
              </a:rPr>
              <a:t>性学习</a:t>
            </a:r>
          </a:p>
        </p:txBody>
      </p:sp>
      <p:sp>
        <p:nvSpPr>
          <p:cNvPr id="74762" name="矩形 1"/>
          <p:cNvSpPr>
            <a:spLocks noChangeArrowheads="1"/>
          </p:cNvSpPr>
          <p:nvPr/>
        </p:nvSpPr>
        <p:spPr bwMode="auto">
          <a:xfrm>
            <a:off x="2905125" y="1772270"/>
            <a:ext cx="56276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zh-CN" altLang="en-US">
                <a:solidFill>
                  <a:srgbClr val="CC0000"/>
                </a:solidFill>
                <a:latin typeface="楷体_GB2312" pitchFamily="49" charset="-122"/>
                <a:ea typeface="楷体_GB2312" pitchFamily="49" charset="-122"/>
              </a:rPr>
              <a:t>通过对教学目标中有关</a:t>
            </a:r>
            <a:r>
              <a:rPr lang="zh-CN" altLang="en-US">
                <a:latin typeface="楷体_GB2312" pitchFamily="49" charset="-122"/>
                <a:ea typeface="楷体_GB2312" pitchFamily="49" charset="-122"/>
              </a:rPr>
              <a:t>知识点</a:t>
            </a:r>
            <a:r>
              <a:rPr lang="zh-CN" altLang="en-US">
                <a:solidFill>
                  <a:srgbClr val="CC0000"/>
                </a:solidFill>
                <a:latin typeface="楷体_GB2312" pitchFamily="49" charset="-122"/>
                <a:ea typeface="楷体_GB2312" pitchFamily="49" charset="-122"/>
              </a:rPr>
              <a:t>的</a:t>
            </a:r>
            <a:r>
              <a:rPr lang="zh-CN" altLang="en-US">
                <a:latin typeface="楷体_GB2312" pitchFamily="49" charset="-122"/>
                <a:ea typeface="楷体_GB2312" pitchFamily="49" charset="-122"/>
              </a:rPr>
              <a:t>认真思考</a:t>
            </a:r>
            <a:r>
              <a:rPr lang="zh-CN" altLang="en-US" sz="1800">
                <a:solidFill>
                  <a:srgbClr val="000000"/>
                </a:solidFill>
                <a:latin typeface="隶书" pitchFamily="49" charset="-122"/>
                <a:ea typeface="隶书" pitchFamily="49" charset="-122"/>
              </a:rPr>
              <a:t>、</a:t>
            </a:r>
            <a:r>
              <a:rPr lang="zh-CN" altLang="en-US">
                <a:solidFill>
                  <a:srgbClr val="000000"/>
                </a:solidFill>
                <a:latin typeface="楷体_GB2312" pitchFamily="49" charset="-122"/>
                <a:ea typeface="楷体_GB2312" pitchFamily="49" charset="-122"/>
              </a:rPr>
              <a:t>主动探究</a:t>
            </a:r>
            <a:r>
              <a:rPr lang="zh-CN" altLang="en-US">
                <a:solidFill>
                  <a:srgbClr val="CC0000"/>
                </a:solidFill>
                <a:latin typeface="楷体_GB2312" pitchFamily="49" charset="-122"/>
                <a:ea typeface="楷体_GB2312" pitchFamily="49" charset="-122"/>
              </a:rPr>
              <a:t>和</a:t>
            </a:r>
            <a:r>
              <a:rPr lang="zh-CN" altLang="en-US">
                <a:solidFill>
                  <a:srgbClr val="000000"/>
                </a:solidFill>
                <a:latin typeface="楷体_GB2312" pitchFamily="49" charset="-122"/>
                <a:ea typeface="楷体_GB2312" pitchFamily="49" charset="-122"/>
              </a:rPr>
              <a:t>协作交流</a:t>
            </a:r>
            <a:r>
              <a:rPr lang="zh-CN" altLang="en-US">
                <a:solidFill>
                  <a:srgbClr val="FF0000"/>
                </a:solidFill>
                <a:latin typeface="楷体_GB2312" pitchFamily="49" charset="-122"/>
                <a:ea typeface="楷体_GB2312" pitchFamily="49" charset="-122"/>
              </a:rPr>
              <a:t>，</a:t>
            </a:r>
            <a:r>
              <a:rPr lang="zh-CN" altLang="en-US">
                <a:solidFill>
                  <a:srgbClr val="CC0000"/>
                </a:solidFill>
                <a:latin typeface="楷体_GB2312" pitchFamily="49" charset="-122"/>
                <a:ea typeface="楷体_GB2312" pitchFamily="49" charset="-122"/>
              </a:rPr>
              <a:t>使学生更好地达到课标关于</a:t>
            </a:r>
            <a:r>
              <a:rPr lang="zh-CN" altLang="en-US">
                <a:solidFill>
                  <a:srgbClr val="000000"/>
                </a:solidFill>
                <a:latin typeface="楷体_GB2312" pitchFamily="49" charset="-122"/>
                <a:ea typeface="楷体_GB2312" pitchFamily="49" charset="-122"/>
              </a:rPr>
              <a:t>认知目标和情感目标</a:t>
            </a:r>
            <a:r>
              <a:rPr lang="zh-CN" altLang="en-US">
                <a:solidFill>
                  <a:srgbClr val="CC0000"/>
                </a:solidFill>
                <a:latin typeface="楷体_GB2312" pitchFamily="49" charset="-122"/>
                <a:ea typeface="楷体_GB2312" pitchFamily="49" charset="-122"/>
              </a:rPr>
              <a:t>要求的一种学习方式。</a:t>
            </a:r>
            <a:endParaRPr lang="en-US" altLang="zh-CN">
              <a:solidFill>
                <a:srgbClr val="CC0000"/>
              </a:solidFill>
              <a:latin typeface="楷体_GB2312" pitchFamily="49" charset="-122"/>
              <a:ea typeface="楷体_GB2312" pitchFamily="49" charset="-122"/>
            </a:endParaRPr>
          </a:p>
        </p:txBody>
      </p:sp>
      <p:sp>
        <p:nvSpPr>
          <p:cNvPr id="12" name="矩形 11"/>
          <p:cNvSpPr/>
          <p:nvPr/>
        </p:nvSpPr>
        <p:spPr>
          <a:xfrm>
            <a:off x="7200900" y="52388"/>
            <a:ext cx="250825" cy="750887"/>
          </a:xfrm>
          <a:prstGeom prst="rect">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zh-CN" alt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3255803716"/>
              </p:ext>
            </p:extLst>
          </p:nvPr>
        </p:nvGraphicFramePr>
        <p:xfrm>
          <a:off x="971600" y="2996952"/>
          <a:ext cx="7632848" cy="3470826"/>
        </p:xfrm>
        <a:graphic>
          <a:graphicData uri="http://schemas.openxmlformats.org/presentationml/2006/ole">
            <mc:AlternateContent xmlns:mc="http://schemas.openxmlformats.org/markup-compatibility/2006">
              <mc:Choice xmlns:v="urn:schemas-microsoft-com:vml" Requires="v">
                <p:oleObj spid="_x0000_s123922" r:id="rId3" imgW="4459834" imgH="2026006" progId="Visio.Drawing.6">
                  <p:embed/>
                </p:oleObj>
              </mc:Choice>
              <mc:Fallback>
                <p:oleObj r:id="rId3" imgW="4459834" imgH="2026006" progId="Visio.Drawing.6">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996952"/>
                        <a:ext cx="7632848" cy="3470826"/>
                      </a:xfrm>
                      <a:prstGeom prst="rect">
                        <a:avLst/>
                      </a:prstGeom>
                      <a:noFill/>
                    </p:spPr>
                  </p:pic>
                </p:oleObj>
              </mc:Fallback>
            </mc:AlternateContent>
          </a:graphicData>
        </a:graphic>
      </p:graphicFrame>
    </p:spTree>
    <p:extLst>
      <p:ext uri="{BB962C8B-B14F-4D97-AF65-F5344CB8AC3E}">
        <p14:creationId xmlns:p14="http://schemas.microsoft.com/office/powerpoint/2010/main" val="1830878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标题 1"/>
          <p:cNvSpPr>
            <a:spLocks noGrp="1"/>
          </p:cNvSpPr>
          <p:nvPr>
            <p:ph type="title"/>
          </p:nvPr>
        </p:nvSpPr>
        <p:spPr>
          <a:xfrm>
            <a:off x="396403" y="692696"/>
            <a:ext cx="6119813" cy="720725"/>
          </a:xfrm>
        </p:spPr>
        <p:txBody>
          <a:bodyPr/>
          <a:lstStyle/>
          <a:p>
            <a:pPr algn="l"/>
            <a:r>
              <a:rPr lang="zh-CN" altLang="en-US" sz="2000" dirty="0" smtClean="0"/>
              <a:t>概念知识的获得：</a:t>
            </a:r>
          </a:p>
        </p:txBody>
      </p:sp>
      <p:sp>
        <p:nvSpPr>
          <p:cNvPr id="78851" name="Text Box 14"/>
          <p:cNvSpPr txBox="1">
            <a:spLocks noChangeArrowheads="1"/>
          </p:cNvSpPr>
          <p:nvPr/>
        </p:nvSpPr>
        <p:spPr bwMode="gray">
          <a:xfrm>
            <a:off x="2866628" y="5548064"/>
            <a:ext cx="4297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tx1"/>
                </a:solidFill>
                <a:latin typeface="Arial" pitchFamily="34" charset="0"/>
                <a:ea typeface="宋体" pitchFamily="2" charset="-122"/>
              </a:defRPr>
            </a:lvl9pPr>
          </a:lstStyle>
          <a:p>
            <a:pPr eaLnBrk="1" hangingPunct="1">
              <a:lnSpc>
                <a:spcPct val="120000"/>
              </a:lnSpc>
              <a:spcBef>
                <a:spcPct val="50000"/>
              </a:spcBef>
            </a:pPr>
            <a:r>
              <a:rPr lang="zh-CN" altLang="en-US" dirty="0"/>
              <a:t>合情推理和演绎推理的有效</a:t>
            </a:r>
            <a:r>
              <a:rPr lang="zh-CN" altLang="en-US" dirty="0" smtClean="0"/>
              <a:t>结合</a:t>
            </a:r>
            <a:endParaRPr lang="en-US" altLang="zh-CN" sz="2400" b="1" dirty="0">
              <a:solidFill>
                <a:srgbClr val="FFFFFF"/>
              </a:solidFill>
              <a:cs typeface="Arial" pitchFamily="34" charset="0"/>
            </a:endParaRPr>
          </a:p>
        </p:txBody>
      </p:sp>
      <p:graphicFrame>
        <p:nvGraphicFramePr>
          <p:cNvPr id="10" name="图示 9"/>
          <p:cNvGraphicFramePr/>
          <p:nvPr>
            <p:extLst>
              <p:ext uri="{D42A27DB-BD31-4B8C-83A1-F6EECF244321}">
                <p14:modId xmlns:p14="http://schemas.microsoft.com/office/powerpoint/2010/main" val="581498221"/>
              </p:ext>
            </p:extLst>
          </p:nvPr>
        </p:nvGraphicFramePr>
        <p:xfrm>
          <a:off x="500843" y="1124744"/>
          <a:ext cx="8429652"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矩形 8"/>
          <p:cNvSpPr/>
          <p:nvPr/>
        </p:nvSpPr>
        <p:spPr>
          <a:xfrm>
            <a:off x="7200900" y="52388"/>
            <a:ext cx="250825" cy="750887"/>
          </a:xfrm>
          <a:prstGeom prst="rect">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zh-CN" altLang="en-US"/>
          </a:p>
        </p:txBody>
      </p:sp>
      <p:sp>
        <p:nvSpPr>
          <p:cNvPr id="78854" name="矩形 1"/>
          <p:cNvSpPr>
            <a:spLocks noChangeArrowheads="1"/>
          </p:cNvSpPr>
          <p:nvPr/>
        </p:nvSpPr>
        <p:spPr bwMode="auto">
          <a:xfrm>
            <a:off x="395288" y="2636912"/>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dirty="0"/>
              <a:t>适用范围：各类学科具有明确属性的概念，如有（无）理数、方程、等式等。</a:t>
            </a:r>
          </a:p>
        </p:txBody>
      </p:sp>
      <p:sp>
        <p:nvSpPr>
          <p:cNvPr id="7" name="标题 1"/>
          <p:cNvSpPr txBox="1">
            <a:spLocks/>
          </p:cNvSpPr>
          <p:nvPr/>
        </p:nvSpPr>
        <p:spPr bwMode="auto">
          <a:xfrm>
            <a:off x="395288" y="3212976"/>
            <a:ext cx="611981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黑体" pitchFamily="2" charset="-122"/>
                <a:ea typeface="黑体" pitchFamily="2" charset="-122"/>
              </a:defRPr>
            </a:lvl2pPr>
            <a:lvl3pPr algn="ctr" rtl="0" eaLnBrk="0" fontAlgn="base" hangingPunct="0">
              <a:spcBef>
                <a:spcPct val="0"/>
              </a:spcBef>
              <a:spcAft>
                <a:spcPct val="0"/>
              </a:spcAft>
              <a:defRPr sz="2800" b="1">
                <a:solidFill>
                  <a:schemeClr val="tx1"/>
                </a:solidFill>
                <a:latin typeface="黑体" pitchFamily="2" charset="-122"/>
                <a:ea typeface="黑体" pitchFamily="2" charset="-122"/>
              </a:defRPr>
            </a:lvl3pPr>
            <a:lvl4pPr algn="ctr" rtl="0" eaLnBrk="0" fontAlgn="base" hangingPunct="0">
              <a:spcBef>
                <a:spcPct val="0"/>
              </a:spcBef>
              <a:spcAft>
                <a:spcPct val="0"/>
              </a:spcAft>
              <a:defRPr sz="2800" b="1">
                <a:solidFill>
                  <a:schemeClr val="tx1"/>
                </a:solidFill>
                <a:latin typeface="黑体" pitchFamily="2" charset="-122"/>
                <a:ea typeface="黑体" pitchFamily="2" charset="-122"/>
              </a:defRPr>
            </a:lvl4pPr>
            <a:lvl5pPr algn="ctr" rtl="0" eaLnBrk="0" fontAlgn="base" hangingPunct="0">
              <a:spcBef>
                <a:spcPct val="0"/>
              </a:spcBef>
              <a:spcAft>
                <a:spcPct val="0"/>
              </a:spcAft>
              <a:defRPr sz="2800" b="1">
                <a:solidFill>
                  <a:schemeClr val="tx1"/>
                </a:solidFill>
                <a:latin typeface="黑体" pitchFamily="2" charset="-122"/>
                <a:ea typeface="黑体" pitchFamily="2" charset="-122"/>
              </a:defRPr>
            </a:lvl5pPr>
            <a:lvl6pPr marL="457200" algn="ctr" rtl="0" fontAlgn="base">
              <a:spcBef>
                <a:spcPct val="0"/>
              </a:spcBef>
              <a:spcAft>
                <a:spcPct val="0"/>
              </a:spcAft>
              <a:defRPr sz="4400" b="1">
                <a:solidFill>
                  <a:srgbClr val="003366"/>
                </a:solidFill>
                <a:latin typeface="黑体" pitchFamily="2" charset="-122"/>
                <a:ea typeface="黑体" pitchFamily="2" charset="-122"/>
              </a:defRPr>
            </a:lvl6pPr>
            <a:lvl7pPr marL="914400" algn="ctr" rtl="0" fontAlgn="base">
              <a:spcBef>
                <a:spcPct val="0"/>
              </a:spcBef>
              <a:spcAft>
                <a:spcPct val="0"/>
              </a:spcAft>
              <a:defRPr sz="4400" b="1">
                <a:solidFill>
                  <a:srgbClr val="003366"/>
                </a:solidFill>
                <a:latin typeface="黑体" pitchFamily="2" charset="-122"/>
                <a:ea typeface="黑体" pitchFamily="2" charset="-122"/>
              </a:defRPr>
            </a:lvl7pPr>
            <a:lvl8pPr marL="1371600" algn="ctr" rtl="0" fontAlgn="base">
              <a:spcBef>
                <a:spcPct val="0"/>
              </a:spcBef>
              <a:spcAft>
                <a:spcPct val="0"/>
              </a:spcAft>
              <a:defRPr sz="4400" b="1">
                <a:solidFill>
                  <a:srgbClr val="003366"/>
                </a:solidFill>
                <a:latin typeface="黑体" pitchFamily="2" charset="-122"/>
                <a:ea typeface="黑体" pitchFamily="2" charset="-122"/>
              </a:defRPr>
            </a:lvl8pPr>
            <a:lvl9pPr marL="1828800" algn="ctr" rtl="0" fontAlgn="base">
              <a:spcBef>
                <a:spcPct val="0"/>
              </a:spcBef>
              <a:spcAft>
                <a:spcPct val="0"/>
              </a:spcAft>
              <a:defRPr sz="4400" b="1">
                <a:solidFill>
                  <a:srgbClr val="003366"/>
                </a:solidFill>
                <a:latin typeface="黑体" pitchFamily="2" charset="-122"/>
                <a:ea typeface="黑体" pitchFamily="2" charset="-122"/>
              </a:defRPr>
            </a:lvl9pPr>
          </a:lstStyle>
          <a:p>
            <a:pPr algn="l"/>
            <a:r>
              <a:rPr lang="zh-CN" altLang="en-US" sz="2000" dirty="0" smtClean="0"/>
              <a:t>规律知识的获得：</a:t>
            </a:r>
          </a:p>
        </p:txBody>
      </p:sp>
      <p:graphicFrame>
        <p:nvGraphicFramePr>
          <p:cNvPr id="12" name="图示 11"/>
          <p:cNvGraphicFramePr/>
          <p:nvPr>
            <p:extLst>
              <p:ext uri="{D42A27DB-BD31-4B8C-83A1-F6EECF244321}">
                <p14:modId xmlns:p14="http://schemas.microsoft.com/office/powerpoint/2010/main" val="2629967934"/>
              </p:ext>
            </p:extLst>
          </p:nvPr>
        </p:nvGraphicFramePr>
        <p:xfrm>
          <a:off x="500843" y="4037186"/>
          <a:ext cx="8429652" cy="11200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标题 1"/>
          <p:cNvSpPr txBox="1">
            <a:spLocks/>
          </p:cNvSpPr>
          <p:nvPr/>
        </p:nvSpPr>
        <p:spPr bwMode="auto">
          <a:xfrm>
            <a:off x="755650" y="115889"/>
            <a:ext cx="6119813" cy="72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黑体" pitchFamily="2" charset="-122"/>
                <a:ea typeface="黑体" pitchFamily="2" charset="-122"/>
              </a:defRPr>
            </a:lvl2pPr>
            <a:lvl3pPr algn="ctr" rtl="0" eaLnBrk="0" fontAlgn="base" hangingPunct="0">
              <a:spcBef>
                <a:spcPct val="0"/>
              </a:spcBef>
              <a:spcAft>
                <a:spcPct val="0"/>
              </a:spcAft>
              <a:defRPr sz="2800" b="1">
                <a:solidFill>
                  <a:schemeClr val="tx1"/>
                </a:solidFill>
                <a:latin typeface="黑体" pitchFamily="2" charset="-122"/>
                <a:ea typeface="黑体" pitchFamily="2" charset="-122"/>
              </a:defRPr>
            </a:lvl3pPr>
            <a:lvl4pPr algn="ctr" rtl="0" eaLnBrk="0" fontAlgn="base" hangingPunct="0">
              <a:spcBef>
                <a:spcPct val="0"/>
              </a:spcBef>
              <a:spcAft>
                <a:spcPct val="0"/>
              </a:spcAft>
              <a:defRPr sz="2800" b="1">
                <a:solidFill>
                  <a:schemeClr val="tx1"/>
                </a:solidFill>
                <a:latin typeface="黑体" pitchFamily="2" charset="-122"/>
                <a:ea typeface="黑体" pitchFamily="2" charset="-122"/>
              </a:defRPr>
            </a:lvl4pPr>
            <a:lvl5pPr algn="ctr" rtl="0" eaLnBrk="0" fontAlgn="base" hangingPunct="0">
              <a:spcBef>
                <a:spcPct val="0"/>
              </a:spcBef>
              <a:spcAft>
                <a:spcPct val="0"/>
              </a:spcAft>
              <a:defRPr sz="2800" b="1">
                <a:solidFill>
                  <a:schemeClr val="tx1"/>
                </a:solidFill>
                <a:latin typeface="黑体" pitchFamily="2" charset="-122"/>
                <a:ea typeface="黑体" pitchFamily="2" charset="-122"/>
              </a:defRPr>
            </a:lvl5pPr>
            <a:lvl6pPr marL="457200" algn="ctr" rtl="0" fontAlgn="base">
              <a:spcBef>
                <a:spcPct val="0"/>
              </a:spcBef>
              <a:spcAft>
                <a:spcPct val="0"/>
              </a:spcAft>
              <a:defRPr sz="4400" b="1">
                <a:solidFill>
                  <a:srgbClr val="003366"/>
                </a:solidFill>
                <a:latin typeface="黑体" pitchFamily="2" charset="-122"/>
                <a:ea typeface="黑体" pitchFamily="2" charset="-122"/>
              </a:defRPr>
            </a:lvl6pPr>
            <a:lvl7pPr marL="914400" algn="ctr" rtl="0" fontAlgn="base">
              <a:spcBef>
                <a:spcPct val="0"/>
              </a:spcBef>
              <a:spcAft>
                <a:spcPct val="0"/>
              </a:spcAft>
              <a:defRPr sz="4400" b="1">
                <a:solidFill>
                  <a:srgbClr val="003366"/>
                </a:solidFill>
                <a:latin typeface="黑体" pitchFamily="2" charset="-122"/>
                <a:ea typeface="黑体" pitchFamily="2" charset="-122"/>
              </a:defRPr>
            </a:lvl7pPr>
            <a:lvl8pPr marL="1371600" algn="ctr" rtl="0" fontAlgn="base">
              <a:spcBef>
                <a:spcPct val="0"/>
              </a:spcBef>
              <a:spcAft>
                <a:spcPct val="0"/>
              </a:spcAft>
              <a:defRPr sz="4400" b="1">
                <a:solidFill>
                  <a:srgbClr val="003366"/>
                </a:solidFill>
                <a:latin typeface="黑体" pitchFamily="2" charset="-122"/>
                <a:ea typeface="黑体" pitchFamily="2" charset="-122"/>
              </a:defRPr>
            </a:lvl8pPr>
            <a:lvl9pPr marL="1828800" algn="ctr" rtl="0" fontAlgn="base">
              <a:spcBef>
                <a:spcPct val="0"/>
              </a:spcBef>
              <a:spcAft>
                <a:spcPct val="0"/>
              </a:spcAft>
              <a:defRPr sz="4400" b="1">
                <a:solidFill>
                  <a:srgbClr val="003366"/>
                </a:solidFill>
                <a:latin typeface="黑体" pitchFamily="2" charset="-122"/>
                <a:ea typeface="黑体" pitchFamily="2" charset="-122"/>
              </a:defRPr>
            </a:lvl9pPr>
          </a:lstStyle>
          <a:p>
            <a:r>
              <a:rPr lang="en-US" altLang="zh-CN" kern="0" dirty="0" smtClean="0"/>
              <a:t>3.1 </a:t>
            </a:r>
            <a:r>
              <a:rPr lang="zh-CN" altLang="en-US" kern="0" dirty="0" smtClean="0"/>
              <a:t>新授课</a:t>
            </a:r>
            <a:endParaRPr lang="zh-CN" altLang="en-US" kern="0" dirty="0"/>
          </a:p>
        </p:txBody>
      </p:sp>
    </p:spTree>
    <p:extLst>
      <p:ext uri="{BB962C8B-B14F-4D97-AF65-F5344CB8AC3E}">
        <p14:creationId xmlns:p14="http://schemas.microsoft.com/office/powerpoint/2010/main" val="786679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99592" y="9744"/>
            <a:ext cx="6120679" cy="884238"/>
          </a:xfrm>
        </p:spPr>
        <p:txBody>
          <a:bodyPr/>
          <a:lstStyle/>
          <a:p>
            <a:r>
              <a:rPr lang="en-US" altLang="zh-CN" sz="2000" dirty="0" smtClean="0"/>
              <a:t>3.1.1 </a:t>
            </a:r>
            <a:r>
              <a:rPr lang="zh-CN" altLang="en-US" sz="2000" dirty="0" smtClean="0"/>
              <a:t>几何</a:t>
            </a:r>
            <a:r>
              <a:rPr lang="zh-CN" altLang="en-US" sz="2000" dirty="0"/>
              <a:t>概念、规律的“数学实验”教学模式 </a:t>
            </a:r>
          </a:p>
        </p:txBody>
      </p:sp>
      <p:sp>
        <p:nvSpPr>
          <p:cNvPr id="19459" name="Rectangle 3"/>
          <p:cNvSpPr>
            <a:spLocks noGrp="1" noChangeArrowheads="1"/>
          </p:cNvSpPr>
          <p:nvPr>
            <p:ph type="body" idx="1"/>
          </p:nvPr>
        </p:nvSpPr>
        <p:spPr>
          <a:xfrm>
            <a:off x="611560" y="3241115"/>
            <a:ext cx="7772400" cy="3375025"/>
          </a:xfrm>
        </p:spPr>
        <p:txBody>
          <a:bodyPr/>
          <a:lstStyle/>
          <a:p>
            <a:pPr>
              <a:buFontTx/>
              <a:buNone/>
            </a:pPr>
            <a:r>
              <a:rPr lang="zh-CN" altLang="en-US" sz="2000" b="1" dirty="0"/>
              <a:t>适用范围：</a:t>
            </a:r>
            <a:r>
              <a:rPr lang="zh-CN" altLang="en-US" sz="2000" dirty="0"/>
              <a:t>抽象的几何概念、几何定理、复杂概念的研究和利用几何知识解决问题教学，也可以用于物理、化学的教学中。</a:t>
            </a:r>
          </a:p>
          <a:p>
            <a:pPr>
              <a:buFontTx/>
              <a:buNone/>
            </a:pPr>
            <a:endParaRPr lang="en-US" altLang="zh-CN" sz="2000" dirty="0" smtClean="0"/>
          </a:p>
          <a:p>
            <a:pPr>
              <a:buFontTx/>
              <a:buNone/>
            </a:pPr>
            <a:endParaRPr lang="en-US" altLang="zh-CN" sz="2000" dirty="0"/>
          </a:p>
          <a:p>
            <a:pPr>
              <a:buFontTx/>
              <a:buNone/>
            </a:pPr>
            <a:r>
              <a:rPr lang="zh-CN" altLang="en-US" sz="2000" b="1" dirty="0" smtClean="0"/>
              <a:t>教学</a:t>
            </a:r>
            <a:r>
              <a:rPr lang="zh-CN" altLang="en-US" sz="2000" b="1" dirty="0"/>
              <a:t>案例</a:t>
            </a:r>
            <a:r>
              <a:rPr lang="zh-CN" altLang="en-US" sz="2000" dirty="0" smtClean="0"/>
              <a:t>：</a:t>
            </a:r>
            <a:r>
              <a:rPr lang="en-US" altLang="zh-CN" sz="2000" dirty="0" smtClean="0"/>
              <a:t>《</a:t>
            </a:r>
            <a:r>
              <a:rPr lang="zh-CN" altLang="en-US" sz="2000" dirty="0" smtClean="0"/>
              <a:t>黄金分割</a:t>
            </a:r>
            <a:r>
              <a:rPr lang="en-US" altLang="zh-CN" sz="2000" dirty="0" smtClean="0"/>
              <a:t>》</a:t>
            </a:r>
            <a:r>
              <a:rPr lang="zh-CN" altLang="en-US" sz="2000" dirty="0" smtClean="0"/>
              <a:t>、</a:t>
            </a:r>
            <a:r>
              <a:rPr lang="en-US" altLang="zh-CN" sz="2000" dirty="0" smtClean="0"/>
              <a:t>《</a:t>
            </a:r>
            <a:r>
              <a:rPr lang="zh-CN" altLang="en-US" sz="2000" dirty="0" smtClean="0"/>
              <a:t>全等三角形的判定</a:t>
            </a:r>
            <a:r>
              <a:rPr lang="en-US" altLang="zh-CN" sz="2000" dirty="0" smtClean="0"/>
              <a:t>》</a:t>
            </a:r>
            <a:r>
              <a:rPr lang="zh-CN" altLang="en-US" sz="2000" dirty="0" smtClean="0"/>
              <a:t>等</a:t>
            </a:r>
            <a:endParaRPr lang="en-US" altLang="zh-CN" sz="2000" dirty="0"/>
          </a:p>
        </p:txBody>
      </p:sp>
      <p:sp>
        <p:nvSpPr>
          <p:cNvPr id="19461" name="Rectangle 5"/>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rgbClr val="008000">
                    <a:alpha val="5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zh-CN" altLang="en-US"/>
          </a:p>
        </p:txBody>
      </p:sp>
      <p:graphicFrame>
        <p:nvGraphicFramePr>
          <p:cNvPr id="19460" name="Object 4"/>
          <p:cNvGraphicFramePr>
            <a:graphicFrameLocks noChangeAspect="1"/>
          </p:cNvGraphicFramePr>
          <p:nvPr/>
        </p:nvGraphicFramePr>
        <p:xfrm>
          <a:off x="611188" y="1700213"/>
          <a:ext cx="7993062" cy="642937"/>
        </p:xfrm>
        <a:graphic>
          <a:graphicData uri="http://schemas.openxmlformats.org/presentationml/2006/ole">
            <mc:AlternateContent xmlns:mc="http://schemas.openxmlformats.org/markup-compatibility/2006">
              <mc:Choice xmlns:v="urn:schemas-microsoft-com:vml" Requires="v">
                <p:oleObj spid="_x0000_s128014" name="Visio" r:id="rId3" imgW="4739361" imgH="375802" progId="Visio.Drawing.6">
                  <p:embed/>
                </p:oleObj>
              </mc:Choice>
              <mc:Fallback>
                <p:oleObj name="Visio" r:id="rId3" imgW="4739361" imgH="375802"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700213"/>
                        <a:ext cx="7993062"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52642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anim calcmode="lin" valueType="num">
                                      <p:cBhvr additive="base">
                                        <p:cTn id="13"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27584" y="0"/>
            <a:ext cx="6192688" cy="811213"/>
          </a:xfrm>
        </p:spPr>
        <p:txBody>
          <a:bodyPr/>
          <a:lstStyle/>
          <a:p>
            <a:r>
              <a:rPr lang="en-US" altLang="zh-CN" sz="2800" dirty="0" smtClean="0"/>
              <a:t>3.1.2  </a:t>
            </a:r>
            <a:r>
              <a:rPr lang="zh-CN" altLang="en-US" sz="2800" dirty="0"/>
              <a:t>概念的归纳</a:t>
            </a:r>
            <a:r>
              <a:rPr lang="en-US" altLang="zh-CN" sz="2800" dirty="0"/>
              <a:t>——</a:t>
            </a:r>
            <a:r>
              <a:rPr lang="zh-CN" altLang="en-US" sz="2800" dirty="0"/>
              <a:t>获得教学模式 </a:t>
            </a:r>
          </a:p>
        </p:txBody>
      </p:sp>
      <p:sp>
        <p:nvSpPr>
          <p:cNvPr id="18435" name="Rectangle 3"/>
          <p:cNvSpPr>
            <a:spLocks noGrp="1" noChangeArrowheads="1"/>
          </p:cNvSpPr>
          <p:nvPr>
            <p:ph type="body" idx="1"/>
          </p:nvPr>
        </p:nvSpPr>
        <p:spPr>
          <a:xfrm>
            <a:off x="611560" y="2852936"/>
            <a:ext cx="7772400" cy="3322638"/>
          </a:xfrm>
        </p:spPr>
        <p:txBody>
          <a:bodyPr/>
          <a:lstStyle/>
          <a:p>
            <a:pPr>
              <a:buFontTx/>
              <a:buNone/>
            </a:pPr>
            <a:r>
              <a:rPr lang="zh-CN" altLang="en-US" sz="2400" dirty="0"/>
              <a:t>适用范围：各类学科具有明确属性的概念，如有（无）理数、方程、等式等。</a:t>
            </a:r>
          </a:p>
          <a:p>
            <a:pPr>
              <a:buFontTx/>
              <a:buNone/>
            </a:pPr>
            <a:endParaRPr lang="zh-CN" altLang="en-US" sz="2400" dirty="0"/>
          </a:p>
        </p:txBody>
      </p:sp>
      <p:sp>
        <p:nvSpPr>
          <p:cNvPr id="18437" name="Rectangle 5"/>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rgbClr val="008000">
                    <a:alpha val="5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endParaRPr lang="zh-CN" altLang="en-US"/>
          </a:p>
        </p:txBody>
      </p:sp>
      <p:graphicFrame>
        <p:nvGraphicFramePr>
          <p:cNvPr id="18436" name="Object 4"/>
          <p:cNvGraphicFramePr>
            <a:graphicFrameLocks noChangeAspect="1"/>
          </p:cNvGraphicFramePr>
          <p:nvPr/>
        </p:nvGraphicFramePr>
        <p:xfrm>
          <a:off x="539750" y="1773238"/>
          <a:ext cx="7920038" cy="501650"/>
        </p:xfrm>
        <a:graphic>
          <a:graphicData uri="http://schemas.openxmlformats.org/presentationml/2006/ole">
            <mc:AlternateContent xmlns:mc="http://schemas.openxmlformats.org/markup-compatibility/2006">
              <mc:Choice xmlns:v="urn:schemas-microsoft-com:vml" Requires="v">
                <p:oleObj spid="_x0000_s126990" name="Visio" r:id="rId3" imgW="6040213" imgH="375802" progId="Visio.Drawing.6">
                  <p:embed/>
                </p:oleObj>
              </mc:Choice>
              <mc:Fallback>
                <p:oleObj name="Visio" r:id="rId3" imgW="6040213" imgH="375802"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773238"/>
                        <a:ext cx="7920038"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57703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43608" y="0"/>
            <a:ext cx="6121400" cy="811213"/>
          </a:xfrm>
        </p:spPr>
        <p:txBody>
          <a:bodyPr/>
          <a:lstStyle/>
          <a:p>
            <a:r>
              <a:rPr lang="en-US" altLang="zh-CN" sz="3600" dirty="0" smtClean="0"/>
              <a:t>3.2 </a:t>
            </a:r>
            <a:r>
              <a:rPr lang="zh-CN" altLang="en-US" sz="3600" dirty="0" smtClean="0"/>
              <a:t>复习</a:t>
            </a:r>
            <a:r>
              <a:rPr lang="zh-CN" altLang="en-US" sz="3600" dirty="0"/>
              <a:t>课教学模式</a:t>
            </a:r>
            <a:endParaRPr lang="en-US" altLang="zh-CN" sz="3600" dirty="0"/>
          </a:p>
        </p:txBody>
      </p:sp>
      <p:sp>
        <p:nvSpPr>
          <p:cNvPr id="20486" name="Rectangle 6"/>
          <p:cNvSpPr>
            <a:spLocks noChangeArrowheads="1"/>
          </p:cNvSpPr>
          <p:nvPr/>
        </p:nvSpPr>
        <p:spPr bwMode="auto">
          <a:xfrm>
            <a:off x="684213" y="3429000"/>
            <a:ext cx="7772400"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kumimoji="1" sz="3200" b="1">
                <a:solidFill>
                  <a:srgbClr val="336699"/>
                </a:solidFill>
                <a:latin typeface="Times New Roman" pitchFamily="18" charset="0"/>
                <a:ea typeface="华文新魏" pitchFamily="2" charset="-122"/>
              </a:defRPr>
            </a:lvl1pPr>
            <a:lvl2pPr marL="742950" indent="-285750" algn="l">
              <a:spcBef>
                <a:spcPct val="20000"/>
              </a:spcBef>
              <a:buChar char="–"/>
              <a:defRPr kumimoji="1" sz="2800" b="1">
                <a:solidFill>
                  <a:srgbClr val="336699"/>
                </a:solidFill>
                <a:latin typeface="Times New Roman" pitchFamily="18" charset="0"/>
                <a:ea typeface="华文新魏" pitchFamily="2" charset="-122"/>
              </a:defRPr>
            </a:lvl2pPr>
            <a:lvl3pPr marL="1143000" indent="-228600" algn="l">
              <a:spcBef>
                <a:spcPct val="20000"/>
              </a:spcBef>
              <a:buChar char="•"/>
              <a:defRPr kumimoji="1" sz="2400" b="1">
                <a:solidFill>
                  <a:srgbClr val="336699"/>
                </a:solidFill>
                <a:latin typeface="Times New Roman" pitchFamily="18" charset="0"/>
                <a:ea typeface="华文新魏" pitchFamily="2" charset="-122"/>
              </a:defRPr>
            </a:lvl3pPr>
            <a:lvl4pPr marL="1600200" indent="-228600" algn="l">
              <a:spcBef>
                <a:spcPct val="20000"/>
              </a:spcBef>
              <a:buChar char="–"/>
              <a:defRPr kumimoji="1" sz="2000" b="1">
                <a:solidFill>
                  <a:srgbClr val="336699"/>
                </a:solidFill>
                <a:latin typeface="Times New Roman" pitchFamily="18" charset="0"/>
                <a:ea typeface="华文新魏" pitchFamily="2" charset="-122"/>
              </a:defRPr>
            </a:lvl4pPr>
            <a:lvl5pPr marL="2057400" indent="-228600" algn="l">
              <a:spcBef>
                <a:spcPct val="20000"/>
              </a:spcBef>
              <a:buChar char="»"/>
              <a:defRPr kumimoji="1" sz="2000" b="1">
                <a:solidFill>
                  <a:srgbClr val="336699"/>
                </a:solidFill>
                <a:latin typeface="Times New Roman" pitchFamily="18" charset="0"/>
                <a:ea typeface="华文新魏" pitchFamily="2" charset="-122"/>
              </a:defRPr>
            </a:lvl5pPr>
            <a:lvl6pPr marL="2514600" indent="-228600" fontAlgn="base">
              <a:spcBef>
                <a:spcPct val="20000"/>
              </a:spcBef>
              <a:spcAft>
                <a:spcPct val="0"/>
              </a:spcAft>
              <a:buChar char="»"/>
              <a:defRPr kumimoji="1" sz="2000" b="1">
                <a:solidFill>
                  <a:srgbClr val="336699"/>
                </a:solidFill>
                <a:latin typeface="Times New Roman" pitchFamily="18" charset="0"/>
                <a:ea typeface="华文新魏" pitchFamily="2" charset="-122"/>
              </a:defRPr>
            </a:lvl6pPr>
            <a:lvl7pPr marL="2971800" indent="-228600" fontAlgn="base">
              <a:spcBef>
                <a:spcPct val="20000"/>
              </a:spcBef>
              <a:spcAft>
                <a:spcPct val="0"/>
              </a:spcAft>
              <a:buChar char="»"/>
              <a:defRPr kumimoji="1" sz="2000" b="1">
                <a:solidFill>
                  <a:srgbClr val="336699"/>
                </a:solidFill>
                <a:latin typeface="Times New Roman" pitchFamily="18" charset="0"/>
                <a:ea typeface="华文新魏" pitchFamily="2" charset="-122"/>
              </a:defRPr>
            </a:lvl7pPr>
            <a:lvl8pPr marL="3429000" indent="-228600" fontAlgn="base">
              <a:spcBef>
                <a:spcPct val="20000"/>
              </a:spcBef>
              <a:spcAft>
                <a:spcPct val="0"/>
              </a:spcAft>
              <a:buChar char="»"/>
              <a:defRPr kumimoji="1" sz="2000" b="1">
                <a:solidFill>
                  <a:srgbClr val="336699"/>
                </a:solidFill>
                <a:latin typeface="Times New Roman" pitchFamily="18" charset="0"/>
                <a:ea typeface="华文新魏" pitchFamily="2" charset="-122"/>
              </a:defRPr>
            </a:lvl8pPr>
            <a:lvl9pPr marL="3886200" indent="-228600" fontAlgn="base">
              <a:spcBef>
                <a:spcPct val="20000"/>
              </a:spcBef>
              <a:spcAft>
                <a:spcPct val="0"/>
              </a:spcAft>
              <a:buChar char="»"/>
              <a:defRPr kumimoji="1" sz="2000" b="1">
                <a:solidFill>
                  <a:srgbClr val="336699"/>
                </a:solidFill>
                <a:latin typeface="Times New Roman" pitchFamily="18" charset="0"/>
                <a:ea typeface="华文新魏" pitchFamily="2" charset="-122"/>
              </a:defRPr>
            </a:lvl9pPr>
          </a:lstStyle>
          <a:p>
            <a:pPr>
              <a:buFontTx/>
              <a:buNone/>
            </a:pPr>
            <a:r>
              <a:rPr lang="zh-CN" altLang="en-US" sz="2400" b="0" dirty="0">
                <a:solidFill>
                  <a:schemeClr val="tx1"/>
                </a:solidFill>
                <a:latin typeface="+mn-ea"/>
                <a:ea typeface="+mn-ea"/>
              </a:rPr>
              <a:t>适用范围：各学科相关概念、规则、规律的复习</a:t>
            </a:r>
            <a:r>
              <a:rPr lang="zh-CN" altLang="en-US" sz="2400" b="0" dirty="0" smtClean="0">
                <a:solidFill>
                  <a:schemeClr val="tx1"/>
                </a:solidFill>
                <a:latin typeface="+mn-ea"/>
                <a:ea typeface="+mn-ea"/>
              </a:rPr>
              <a:t>。</a:t>
            </a:r>
            <a:endParaRPr lang="zh-CN" altLang="en-US" sz="2400" b="0" dirty="0">
              <a:solidFill>
                <a:schemeClr val="tx1"/>
              </a:solidFill>
              <a:latin typeface="+mn-ea"/>
              <a:ea typeface="+mn-ea"/>
            </a:endParaRPr>
          </a:p>
        </p:txBody>
      </p:sp>
      <p:graphicFrame>
        <p:nvGraphicFramePr>
          <p:cNvPr id="20488" name="Object 8"/>
          <p:cNvGraphicFramePr>
            <a:graphicFrameLocks noGrp="1" noChangeAspect="1"/>
          </p:cNvGraphicFramePr>
          <p:nvPr>
            <p:ph idx="1"/>
          </p:nvPr>
        </p:nvGraphicFramePr>
        <p:xfrm>
          <a:off x="755650" y="2565400"/>
          <a:ext cx="7777163" cy="615950"/>
        </p:xfrm>
        <a:graphic>
          <a:graphicData uri="http://schemas.openxmlformats.org/presentationml/2006/ole">
            <mc:AlternateContent xmlns:mc="http://schemas.openxmlformats.org/markup-compatibility/2006">
              <mc:Choice xmlns:v="urn:schemas-microsoft-com:vml" Requires="v">
                <p:oleObj spid="_x0000_s129048" name="Visio" r:id="rId3" imgW="3410102" imgH="270662" progId="Visio.Drawing.6">
                  <p:embed/>
                </p:oleObj>
              </mc:Choice>
              <mc:Fallback>
                <p:oleObj name="Visio" r:id="rId3" imgW="3410102" imgH="270662" progId="Visio.Drawing.6">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565400"/>
                        <a:ext cx="7777163" cy="615950"/>
                      </a:xfrm>
                      <a:prstGeom prst="rect">
                        <a:avLst/>
                      </a:prstGeom>
                      <a:noFill/>
                      <a:ln>
                        <a:noFill/>
                      </a:ln>
                      <a:effectLst/>
                      <a:extLst>
                        <a:ext uri="{909E8E84-426E-40DD-AFC4-6F175D3DCCD1}">
                          <a14:hiddenFill xmlns:a14="http://schemas.microsoft.com/office/drawing/2010/main">
                            <a:solidFill>
                              <a:srgbClr val="008000">
                                <a:alpha val="5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20489" name="Rectangle 9"/>
          <p:cNvSpPr>
            <a:spLocks noChangeArrowheads="1"/>
          </p:cNvSpPr>
          <p:nvPr/>
        </p:nvSpPr>
        <p:spPr bwMode="auto">
          <a:xfrm>
            <a:off x="684213" y="1628775"/>
            <a:ext cx="7772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kumimoji="1" sz="3200" b="1">
                <a:solidFill>
                  <a:srgbClr val="336699"/>
                </a:solidFill>
                <a:latin typeface="Times New Roman" pitchFamily="18" charset="0"/>
                <a:ea typeface="华文新魏" pitchFamily="2" charset="-122"/>
              </a:defRPr>
            </a:lvl1pPr>
            <a:lvl2pPr marL="742950" indent="-285750" algn="l">
              <a:spcBef>
                <a:spcPct val="20000"/>
              </a:spcBef>
              <a:buChar char="–"/>
              <a:defRPr kumimoji="1" sz="2800" b="1">
                <a:solidFill>
                  <a:srgbClr val="336699"/>
                </a:solidFill>
                <a:latin typeface="Times New Roman" pitchFamily="18" charset="0"/>
                <a:ea typeface="华文新魏" pitchFamily="2" charset="-122"/>
              </a:defRPr>
            </a:lvl2pPr>
            <a:lvl3pPr marL="1143000" indent="-228600" algn="l">
              <a:spcBef>
                <a:spcPct val="20000"/>
              </a:spcBef>
              <a:buChar char="•"/>
              <a:defRPr kumimoji="1" sz="2400" b="1">
                <a:solidFill>
                  <a:srgbClr val="336699"/>
                </a:solidFill>
                <a:latin typeface="Times New Roman" pitchFamily="18" charset="0"/>
                <a:ea typeface="华文新魏" pitchFamily="2" charset="-122"/>
              </a:defRPr>
            </a:lvl3pPr>
            <a:lvl4pPr marL="1600200" indent="-228600" algn="l">
              <a:spcBef>
                <a:spcPct val="20000"/>
              </a:spcBef>
              <a:buChar char="–"/>
              <a:defRPr kumimoji="1" sz="2000" b="1">
                <a:solidFill>
                  <a:srgbClr val="336699"/>
                </a:solidFill>
                <a:latin typeface="Times New Roman" pitchFamily="18" charset="0"/>
                <a:ea typeface="华文新魏" pitchFamily="2" charset="-122"/>
              </a:defRPr>
            </a:lvl4pPr>
            <a:lvl5pPr marL="2057400" indent="-228600" algn="l">
              <a:spcBef>
                <a:spcPct val="20000"/>
              </a:spcBef>
              <a:buChar char="»"/>
              <a:defRPr kumimoji="1" sz="2000" b="1">
                <a:solidFill>
                  <a:srgbClr val="336699"/>
                </a:solidFill>
                <a:latin typeface="Times New Roman" pitchFamily="18" charset="0"/>
                <a:ea typeface="华文新魏" pitchFamily="2" charset="-122"/>
              </a:defRPr>
            </a:lvl5pPr>
            <a:lvl6pPr marL="2514600" indent="-228600" fontAlgn="base">
              <a:spcBef>
                <a:spcPct val="20000"/>
              </a:spcBef>
              <a:spcAft>
                <a:spcPct val="0"/>
              </a:spcAft>
              <a:buChar char="»"/>
              <a:defRPr kumimoji="1" sz="2000" b="1">
                <a:solidFill>
                  <a:srgbClr val="336699"/>
                </a:solidFill>
                <a:latin typeface="Times New Roman" pitchFamily="18" charset="0"/>
                <a:ea typeface="华文新魏" pitchFamily="2" charset="-122"/>
              </a:defRPr>
            </a:lvl6pPr>
            <a:lvl7pPr marL="2971800" indent="-228600" fontAlgn="base">
              <a:spcBef>
                <a:spcPct val="20000"/>
              </a:spcBef>
              <a:spcAft>
                <a:spcPct val="0"/>
              </a:spcAft>
              <a:buChar char="»"/>
              <a:defRPr kumimoji="1" sz="2000" b="1">
                <a:solidFill>
                  <a:srgbClr val="336699"/>
                </a:solidFill>
                <a:latin typeface="Times New Roman" pitchFamily="18" charset="0"/>
                <a:ea typeface="华文新魏" pitchFamily="2" charset="-122"/>
              </a:defRPr>
            </a:lvl7pPr>
            <a:lvl8pPr marL="3429000" indent="-228600" fontAlgn="base">
              <a:spcBef>
                <a:spcPct val="20000"/>
              </a:spcBef>
              <a:spcAft>
                <a:spcPct val="0"/>
              </a:spcAft>
              <a:buChar char="»"/>
              <a:defRPr kumimoji="1" sz="2000" b="1">
                <a:solidFill>
                  <a:srgbClr val="336699"/>
                </a:solidFill>
                <a:latin typeface="Times New Roman" pitchFamily="18" charset="0"/>
                <a:ea typeface="华文新魏" pitchFamily="2" charset="-122"/>
              </a:defRPr>
            </a:lvl8pPr>
            <a:lvl9pPr marL="3886200" indent="-228600" fontAlgn="base">
              <a:spcBef>
                <a:spcPct val="20000"/>
              </a:spcBef>
              <a:spcAft>
                <a:spcPct val="0"/>
              </a:spcAft>
              <a:buChar char="»"/>
              <a:defRPr kumimoji="1" sz="2000" b="1">
                <a:solidFill>
                  <a:srgbClr val="336699"/>
                </a:solidFill>
                <a:latin typeface="Times New Roman" pitchFamily="18" charset="0"/>
                <a:ea typeface="华文新魏" pitchFamily="2" charset="-122"/>
              </a:defRPr>
            </a:lvl9pPr>
          </a:lstStyle>
          <a:p>
            <a:pPr>
              <a:buFontTx/>
              <a:buNone/>
            </a:pPr>
            <a:r>
              <a:rPr lang="zh-CN" altLang="en-US"/>
              <a:t>模式一</a:t>
            </a:r>
          </a:p>
        </p:txBody>
      </p:sp>
      <p:sp>
        <p:nvSpPr>
          <p:cNvPr id="8" name="Rectangle 5"/>
          <p:cNvSpPr>
            <a:spLocks noChangeArrowheads="1"/>
          </p:cNvSpPr>
          <p:nvPr/>
        </p:nvSpPr>
        <p:spPr bwMode="auto">
          <a:xfrm>
            <a:off x="704518" y="4401344"/>
            <a:ext cx="7772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kumimoji="1" sz="3200" b="1">
                <a:solidFill>
                  <a:srgbClr val="336699"/>
                </a:solidFill>
                <a:latin typeface="Times New Roman" pitchFamily="18" charset="0"/>
                <a:ea typeface="华文新魏" pitchFamily="2" charset="-122"/>
              </a:defRPr>
            </a:lvl1pPr>
            <a:lvl2pPr marL="742950" indent="-285750" algn="l">
              <a:spcBef>
                <a:spcPct val="20000"/>
              </a:spcBef>
              <a:buChar char="–"/>
              <a:defRPr kumimoji="1" sz="2800" b="1">
                <a:solidFill>
                  <a:srgbClr val="336699"/>
                </a:solidFill>
                <a:latin typeface="Times New Roman" pitchFamily="18" charset="0"/>
                <a:ea typeface="华文新魏" pitchFamily="2" charset="-122"/>
              </a:defRPr>
            </a:lvl2pPr>
            <a:lvl3pPr marL="1143000" indent="-228600" algn="l">
              <a:spcBef>
                <a:spcPct val="20000"/>
              </a:spcBef>
              <a:buChar char="•"/>
              <a:defRPr kumimoji="1" sz="2400" b="1">
                <a:solidFill>
                  <a:srgbClr val="336699"/>
                </a:solidFill>
                <a:latin typeface="Times New Roman" pitchFamily="18" charset="0"/>
                <a:ea typeface="华文新魏" pitchFamily="2" charset="-122"/>
              </a:defRPr>
            </a:lvl3pPr>
            <a:lvl4pPr marL="1600200" indent="-228600" algn="l">
              <a:spcBef>
                <a:spcPct val="20000"/>
              </a:spcBef>
              <a:buChar char="–"/>
              <a:defRPr kumimoji="1" sz="2000" b="1">
                <a:solidFill>
                  <a:srgbClr val="336699"/>
                </a:solidFill>
                <a:latin typeface="Times New Roman" pitchFamily="18" charset="0"/>
                <a:ea typeface="华文新魏" pitchFamily="2" charset="-122"/>
              </a:defRPr>
            </a:lvl4pPr>
            <a:lvl5pPr marL="2057400" indent="-228600" algn="l">
              <a:spcBef>
                <a:spcPct val="20000"/>
              </a:spcBef>
              <a:buChar char="»"/>
              <a:defRPr kumimoji="1" sz="2000" b="1">
                <a:solidFill>
                  <a:srgbClr val="336699"/>
                </a:solidFill>
                <a:latin typeface="Times New Roman" pitchFamily="18" charset="0"/>
                <a:ea typeface="华文新魏" pitchFamily="2" charset="-122"/>
              </a:defRPr>
            </a:lvl5pPr>
            <a:lvl6pPr marL="2514600" indent="-228600" fontAlgn="base">
              <a:spcBef>
                <a:spcPct val="20000"/>
              </a:spcBef>
              <a:spcAft>
                <a:spcPct val="0"/>
              </a:spcAft>
              <a:buChar char="»"/>
              <a:defRPr kumimoji="1" sz="2000" b="1">
                <a:solidFill>
                  <a:srgbClr val="336699"/>
                </a:solidFill>
                <a:latin typeface="Times New Roman" pitchFamily="18" charset="0"/>
                <a:ea typeface="华文新魏" pitchFamily="2" charset="-122"/>
              </a:defRPr>
            </a:lvl6pPr>
            <a:lvl7pPr marL="2971800" indent="-228600" fontAlgn="base">
              <a:spcBef>
                <a:spcPct val="20000"/>
              </a:spcBef>
              <a:spcAft>
                <a:spcPct val="0"/>
              </a:spcAft>
              <a:buChar char="»"/>
              <a:defRPr kumimoji="1" sz="2000" b="1">
                <a:solidFill>
                  <a:srgbClr val="336699"/>
                </a:solidFill>
                <a:latin typeface="Times New Roman" pitchFamily="18" charset="0"/>
                <a:ea typeface="华文新魏" pitchFamily="2" charset="-122"/>
              </a:defRPr>
            </a:lvl7pPr>
            <a:lvl8pPr marL="3429000" indent="-228600" fontAlgn="base">
              <a:spcBef>
                <a:spcPct val="20000"/>
              </a:spcBef>
              <a:spcAft>
                <a:spcPct val="0"/>
              </a:spcAft>
              <a:buChar char="»"/>
              <a:defRPr kumimoji="1" sz="2000" b="1">
                <a:solidFill>
                  <a:srgbClr val="336699"/>
                </a:solidFill>
                <a:latin typeface="Times New Roman" pitchFamily="18" charset="0"/>
                <a:ea typeface="华文新魏" pitchFamily="2" charset="-122"/>
              </a:defRPr>
            </a:lvl8pPr>
            <a:lvl9pPr marL="3886200" indent="-228600" fontAlgn="base">
              <a:spcBef>
                <a:spcPct val="20000"/>
              </a:spcBef>
              <a:spcAft>
                <a:spcPct val="0"/>
              </a:spcAft>
              <a:buChar char="»"/>
              <a:defRPr kumimoji="1" sz="2000" b="1">
                <a:solidFill>
                  <a:srgbClr val="336699"/>
                </a:solidFill>
                <a:latin typeface="Times New Roman" pitchFamily="18" charset="0"/>
                <a:ea typeface="华文新魏" pitchFamily="2" charset="-122"/>
              </a:defRPr>
            </a:lvl9pPr>
          </a:lstStyle>
          <a:p>
            <a:pPr>
              <a:buFontTx/>
              <a:buNone/>
            </a:pPr>
            <a:r>
              <a:rPr lang="zh-CN" altLang="en-US" dirty="0"/>
              <a:t>模式二</a:t>
            </a:r>
          </a:p>
        </p:txBody>
      </p:sp>
      <p:graphicFrame>
        <p:nvGraphicFramePr>
          <p:cNvPr id="9" name="Object 7"/>
          <p:cNvGraphicFramePr>
            <a:graphicFrameLocks noChangeAspect="1"/>
          </p:cNvGraphicFramePr>
          <p:nvPr>
            <p:extLst>
              <p:ext uri="{D42A27DB-BD31-4B8C-83A1-F6EECF244321}">
                <p14:modId xmlns:p14="http://schemas.microsoft.com/office/powerpoint/2010/main" val="2358768937"/>
              </p:ext>
            </p:extLst>
          </p:nvPr>
        </p:nvGraphicFramePr>
        <p:xfrm>
          <a:off x="1547664" y="5156820"/>
          <a:ext cx="7150697" cy="681734"/>
        </p:xfrm>
        <a:graphic>
          <a:graphicData uri="http://schemas.openxmlformats.org/presentationml/2006/ole">
            <mc:AlternateContent xmlns:mc="http://schemas.openxmlformats.org/markup-compatibility/2006">
              <mc:Choice xmlns:v="urn:schemas-microsoft-com:vml" Requires="v">
                <p:oleObj spid="_x0000_s129049" name="Visio" r:id="rId5" imgW="3714902" imgH="353263" progId="Visio.Drawing.6">
                  <p:embed/>
                </p:oleObj>
              </mc:Choice>
              <mc:Fallback>
                <p:oleObj name="Visio" r:id="rId5" imgW="3714902" imgH="353263" progId="Visio.Drawing.6">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5156820"/>
                        <a:ext cx="7150697" cy="681734"/>
                      </a:xfrm>
                      <a:prstGeom prst="rect">
                        <a:avLst/>
                      </a:prstGeom>
                      <a:noFill/>
                      <a:ln>
                        <a:noFill/>
                      </a:ln>
                      <a:effectLst/>
                    </p:spPr>
                  </p:pic>
                </p:oleObj>
              </mc:Fallback>
            </mc:AlternateContent>
          </a:graphicData>
        </a:graphic>
      </p:graphicFrame>
      <p:sp>
        <p:nvSpPr>
          <p:cNvPr id="2" name="矩形 1"/>
          <p:cNvSpPr/>
          <p:nvPr/>
        </p:nvSpPr>
        <p:spPr>
          <a:xfrm>
            <a:off x="827584" y="6021288"/>
            <a:ext cx="7128792" cy="400110"/>
          </a:xfrm>
          <a:prstGeom prst="rect">
            <a:avLst/>
          </a:prstGeom>
        </p:spPr>
        <p:txBody>
          <a:bodyPr wrap="square">
            <a:spAutoFit/>
          </a:bodyPr>
          <a:lstStyle/>
          <a:p>
            <a:pPr>
              <a:buFontTx/>
              <a:buNone/>
            </a:pPr>
            <a:r>
              <a:rPr lang="zh-CN" altLang="en-US" dirty="0"/>
              <a:t>适用范围：各学科相关概念、规则、规律的综合应用复习。</a:t>
            </a:r>
            <a:endParaRPr lang="zh-CN" altLang="en-US" dirty="0"/>
          </a:p>
        </p:txBody>
      </p:sp>
    </p:spTree>
    <p:extLst>
      <p:ext uri="{BB962C8B-B14F-4D97-AF65-F5344CB8AC3E}">
        <p14:creationId xmlns:p14="http://schemas.microsoft.com/office/powerpoint/2010/main" val="2088693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additive="base">
                                        <p:cTn id="7" dur="500" fill="hold"/>
                                        <p:tgtEl>
                                          <p:spTgt spid="20486"/>
                                        </p:tgtEl>
                                        <p:attrNameLst>
                                          <p:attrName>ppt_x</p:attrName>
                                        </p:attrNameLst>
                                      </p:cBhvr>
                                      <p:tavLst>
                                        <p:tav tm="0">
                                          <p:val>
                                            <p:strVal val="#ppt_x"/>
                                          </p:val>
                                        </p:tav>
                                        <p:tav tm="100000">
                                          <p:val>
                                            <p:strVal val="#ppt_x"/>
                                          </p:val>
                                        </p:tav>
                                      </p:tavLst>
                                    </p:anim>
                                    <p:anim calcmode="lin" valueType="num">
                                      <p:cBhvr additive="base">
                                        <p:cTn id="8"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标题 1"/>
          <p:cNvSpPr>
            <a:spLocks noGrp="1"/>
          </p:cNvSpPr>
          <p:nvPr>
            <p:ph type="title"/>
          </p:nvPr>
        </p:nvSpPr>
        <p:spPr>
          <a:xfrm>
            <a:off x="755650" y="115888"/>
            <a:ext cx="6119813" cy="720725"/>
          </a:xfrm>
        </p:spPr>
        <p:txBody>
          <a:bodyPr/>
          <a:lstStyle/>
          <a:p>
            <a:r>
              <a:rPr lang="zh-CN" altLang="en-US" sz="2400" dirty="0" smtClean="0"/>
              <a:t>五、</a:t>
            </a:r>
            <a:r>
              <a:rPr lang="zh-CN" altLang="zh-CN" sz="2400" dirty="0" smtClean="0"/>
              <a:t>信息技术</a:t>
            </a:r>
            <a:r>
              <a:rPr lang="zh-CN" altLang="zh-CN" sz="2400" dirty="0" smtClean="0"/>
              <a:t>与数学教学整合的双主教学的原则</a:t>
            </a:r>
            <a:endParaRPr lang="zh-CN" altLang="en-US" sz="2400" dirty="0" smtClean="0"/>
          </a:p>
        </p:txBody>
      </p:sp>
      <p:sp>
        <p:nvSpPr>
          <p:cNvPr id="83971" name="内容占位符 2"/>
          <p:cNvSpPr>
            <a:spLocks noGrp="1"/>
          </p:cNvSpPr>
          <p:nvPr>
            <p:ph idx="1"/>
          </p:nvPr>
        </p:nvSpPr>
        <p:spPr>
          <a:xfrm>
            <a:off x="683568" y="1412776"/>
            <a:ext cx="8075612" cy="3705225"/>
          </a:xfrm>
        </p:spPr>
        <p:txBody>
          <a:bodyPr/>
          <a:lstStyle/>
          <a:p>
            <a:r>
              <a:rPr lang="zh-CN" altLang="zh-CN" sz="2000" dirty="0" smtClean="0"/>
              <a:t>课程为本的整合原则</a:t>
            </a:r>
          </a:p>
          <a:p>
            <a:r>
              <a:rPr lang="zh-CN" altLang="zh-CN" sz="2000" dirty="0" smtClean="0"/>
              <a:t>课程基础目标与学生发展目标相统一原则</a:t>
            </a:r>
            <a:endParaRPr lang="en-US" altLang="zh-CN" sz="2000" dirty="0" smtClean="0"/>
          </a:p>
          <a:p>
            <a:r>
              <a:rPr lang="zh-CN" altLang="zh-CN" sz="2000" dirty="0" smtClean="0"/>
              <a:t>“主导－主体”原则</a:t>
            </a:r>
            <a:endParaRPr lang="en-US" altLang="zh-CN" sz="2000" dirty="0" smtClean="0"/>
          </a:p>
          <a:p>
            <a:r>
              <a:rPr lang="zh-CN" altLang="zh-CN" sz="2000" dirty="0" smtClean="0"/>
              <a:t>适当打破课堂的常规限制，促进单元整合</a:t>
            </a:r>
            <a:endParaRPr lang="en-US" altLang="zh-CN" sz="2000" dirty="0" smtClean="0"/>
          </a:p>
          <a:p>
            <a:r>
              <a:rPr lang="zh-CN" altLang="zh-CN" sz="2000" dirty="0" smtClean="0"/>
              <a:t>信息技术作为认知工具原则</a:t>
            </a:r>
            <a:endParaRPr lang="en-US" altLang="zh-CN" sz="2000" dirty="0" smtClean="0"/>
          </a:p>
          <a:p>
            <a:r>
              <a:rPr lang="zh-CN" altLang="zh-CN" sz="2000" dirty="0" smtClean="0"/>
              <a:t>转变学习方式原则</a:t>
            </a:r>
            <a:endParaRPr lang="en-US" altLang="zh-CN" sz="2000" dirty="0" smtClean="0"/>
          </a:p>
          <a:p>
            <a:r>
              <a:rPr lang="zh-CN" altLang="zh-CN" sz="2000" dirty="0" smtClean="0"/>
              <a:t>广泛参与原则</a:t>
            </a:r>
            <a:endParaRPr lang="en-US" altLang="zh-CN" sz="2000" dirty="0" smtClean="0"/>
          </a:p>
          <a:p>
            <a:r>
              <a:rPr lang="zh-CN" altLang="zh-CN" sz="2000" dirty="0" smtClean="0"/>
              <a:t>创造性思维培养原则</a:t>
            </a:r>
            <a:endParaRPr lang="en-US" altLang="zh-CN" sz="2000" dirty="0" smtClean="0"/>
          </a:p>
          <a:p>
            <a:r>
              <a:rPr lang="zh-CN" altLang="zh-CN" sz="2000" dirty="0" smtClean="0"/>
              <a:t>重视评价和反思的原则</a:t>
            </a:r>
            <a:endParaRPr lang="en-US" altLang="zh-CN" sz="2000" dirty="0" smtClean="0"/>
          </a:p>
          <a:p>
            <a:r>
              <a:rPr lang="zh-CN" altLang="zh-CN" sz="2000" dirty="0" smtClean="0"/>
              <a:t>校本资源的积累与建设原则</a:t>
            </a:r>
            <a:endParaRPr lang="zh-CN" altLang="en-US" sz="2000" dirty="0" smtClean="0"/>
          </a:p>
        </p:txBody>
      </p:sp>
      <p:sp>
        <p:nvSpPr>
          <p:cNvPr id="5" name="矩形 4"/>
          <p:cNvSpPr/>
          <p:nvPr/>
        </p:nvSpPr>
        <p:spPr>
          <a:xfrm>
            <a:off x="7236296" y="24000"/>
            <a:ext cx="252413" cy="7508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几个优秀的教学设计方案</a:t>
            </a:r>
            <a:endParaRPr lang="zh-CN" altLang="en-US" dirty="0"/>
          </a:p>
        </p:txBody>
      </p:sp>
      <p:sp>
        <p:nvSpPr>
          <p:cNvPr id="4" name="矩形 3"/>
          <p:cNvSpPr/>
          <p:nvPr/>
        </p:nvSpPr>
        <p:spPr>
          <a:xfrm>
            <a:off x="1115616" y="1700808"/>
            <a:ext cx="4572000" cy="1938992"/>
          </a:xfrm>
          <a:prstGeom prst="rect">
            <a:avLst/>
          </a:prstGeom>
        </p:spPr>
        <p:txBody>
          <a:bodyPr>
            <a:spAutoFit/>
          </a:bodyPr>
          <a:lstStyle/>
          <a:p>
            <a:pPr>
              <a:buFontTx/>
              <a:buNone/>
            </a:pPr>
            <a:r>
              <a:rPr lang="zh-CN" altLang="en-US" dirty="0" smtClean="0">
                <a:hlinkClick r:id="rId2" action="ppaction://hlinkfile"/>
              </a:rPr>
              <a:t>黄金分割</a:t>
            </a:r>
            <a:endParaRPr lang="en-US" altLang="zh-CN" dirty="0" smtClean="0"/>
          </a:p>
          <a:p>
            <a:pPr>
              <a:buFontTx/>
              <a:buNone/>
            </a:pPr>
            <a:endParaRPr lang="en-US" altLang="zh-CN" dirty="0"/>
          </a:p>
          <a:p>
            <a:pPr>
              <a:buFontTx/>
              <a:buNone/>
            </a:pPr>
            <a:r>
              <a:rPr lang="en-US" altLang="zh-CN" dirty="0" smtClean="0">
                <a:hlinkClick r:id="rId3" action="ppaction://hlinkfile"/>
              </a:rPr>
              <a:t>Colours around us</a:t>
            </a:r>
            <a:endParaRPr lang="en-US" altLang="zh-CN" dirty="0" smtClean="0"/>
          </a:p>
          <a:p>
            <a:pPr>
              <a:buFontTx/>
              <a:buNone/>
            </a:pPr>
            <a:endParaRPr lang="en-US" altLang="zh-CN" dirty="0"/>
          </a:p>
          <a:p>
            <a:pPr>
              <a:buFontTx/>
              <a:buNone/>
            </a:pPr>
            <a:r>
              <a:rPr lang="en-US" altLang="zh-CN" dirty="0">
                <a:hlinkClick r:id="rId4" action="ppaction://hlinkfile"/>
              </a:rPr>
              <a:t>ai </a:t>
            </a:r>
            <a:r>
              <a:rPr lang="en-US" altLang="zh-CN" dirty="0" err="1">
                <a:hlinkClick r:id="rId4" action="ppaction://hlinkfile"/>
              </a:rPr>
              <a:t>ei</a:t>
            </a:r>
            <a:r>
              <a:rPr lang="en-US" altLang="zh-CN" dirty="0">
                <a:hlinkClick r:id="rId4" action="ppaction://hlinkfile"/>
              </a:rPr>
              <a:t> </a:t>
            </a:r>
            <a:r>
              <a:rPr lang="en-US" altLang="zh-CN" dirty="0" err="1">
                <a:hlinkClick r:id="rId4" action="ppaction://hlinkfile"/>
              </a:rPr>
              <a:t>ui</a:t>
            </a:r>
            <a:endParaRPr lang="en-US" altLang="zh-CN" dirty="0" smtClean="0"/>
          </a:p>
          <a:p>
            <a:pPr>
              <a:buFontTx/>
              <a:buNone/>
            </a:pPr>
            <a:endParaRPr lang="en-US" altLang="zh-CN" dirty="0"/>
          </a:p>
        </p:txBody>
      </p:sp>
    </p:spTree>
    <p:extLst>
      <p:ext uri="{BB962C8B-B14F-4D97-AF65-F5344CB8AC3E}">
        <p14:creationId xmlns:p14="http://schemas.microsoft.com/office/powerpoint/2010/main" val="3336991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424613"/>
            <a:ext cx="9144000" cy="400050"/>
          </a:xfrm>
          <a:prstGeom prst="rect">
            <a:avLst/>
          </a:prstGeom>
        </p:spPr>
        <p:txBody>
          <a:bodyPr>
            <a:spAutoFit/>
          </a:bodyPr>
          <a:lstStyle/>
          <a:p>
            <a:pPr algn="ctr">
              <a:defRPr/>
            </a:pPr>
            <a:r>
              <a:rPr lang="zh-CN" altLang="en-US" sz="2000" b="0" dirty="0">
                <a:solidFill>
                  <a:schemeClr val="tx1">
                    <a:lumMod val="75000"/>
                  </a:schemeClr>
                </a:solidFill>
                <a:latin typeface="Arial" charset="0"/>
              </a:rPr>
              <a:t>本讲稿</a:t>
            </a:r>
            <a:r>
              <a:rPr lang="zh-CN" altLang="en-US" sz="2000" b="0" dirty="0" smtClean="0">
                <a:solidFill>
                  <a:schemeClr val="tx1">
                    <a:lumMod val="75000"/>
                  </a:schemeClr>
                </a:solidFill>
                <a:latin typeface="Arial" charset="0"/>
              </a:rPr>
              <a:t>参考</a:t>
            </a:r>
            <a:r>
              <a:rPr lang="zh-CN" altLang="en-US" b="0" dirty="0" smtClean="0">
                <a:solidFill>
                  <a:schemeClr val="tx1">
                    <a:lumMod val="75000"/>
                  </a:schemeClr>
                </a:solidFill>
                <a:latin typeface="Arial" charset="0"/>
              </a:rPr>
              <a:t>余胜泉</a:t>
            </a:r>
            <a:r>
              <a:rPr lang="zh-CN" altLang="en-US" b="0" dirty="0">
                <a:solidFill>
                  <a:schemeClr val="tx1">
                    <a:lumMod val="75000"/>
                  </a:schemeClr>
                </a:solidFill>
                <a:latin typeface="Arial" charset="0"/>
              </a:rPr>
              <a:t>、吴娟、</a:t>
            </a:r>
            <a:r>
              <a:rPr lang="zh-CN" altLang="en-US" b="0" dirty="0" smtClean="0">
                <a:solidFill>
                  <a:schemeClr val="tx1">
                    <a:lumMod val="75000"/>
                  </a:schemeClr>
                </a:solidFill>
                <a:latin typeface="Arial" charset="0"/>
              </a:rPr>
              <a:t>马宁等</a:t>
            </a:r>
            <a:r>
              <a:rPr lang="zh-CN" altLang="en-US" b="0" dirty="0">
                <a:solidFill>
                  <a:schemeClr val="tx1">
                    <a:lumMod val="75000"/>
                  </a:schemeClr>
                </a:solidFill>
                <a:latin typeface="Arial" charset="0"/>
              </a:rPr>
              <a:t>人的讲稿！</a:t>
            </a:r>
            <a:endParaRPr lang="en-US" altLang="zh-CN" b="0" dirty="0">
              <a:solidFill>
                <a:schemeClr val="tx1">
                  <a:lumMod val="75000"/>
                </a:schemeClr>
              </a:solidFill>
              <a:latin typeface="Arial" charset="0"/>
            </a:endParaRPr>
          </a:p>
        </p:txBody>
      </p:sp>
      <p:sp>
        <p:nvSpPr>
          <p:cNvPr id="4" name="Rectangle 8"/>
          <p:cNvSpPr>
            <a:spLocks noGrp="1" noChangeArrowheads="1"/>
          </p:cNvSpPr>
          <p:nvPr>
            <p:ph type="ctrTitle"/>
          </p:nvPr>
        </p:nvSpPr>
        <p:spPr>
          <a:xfrm>
            <a:off x="4644008" y="2977578"/>
            <a:ext cx="4071937" cy="1104900"/>
          </a:xfrm>
        </p:spPr>
        <p:txBody>
          <a:bodyPr/>
          <a:lstStyle/>
          <a:p>
            <a:pPr eaLnBrk="1" fontAlgn="auto" hangingPunct="1">
              <a:spcAft>
                <a:spcPts val="0"/>
              </a:spcAft>
              <a:defRPr/>
            </a:pPr>
            <a:r>
              <a:rPr sz="5000" b="1" dirty="0" smtClean="0">
                <a:solidFill>
                  <a:schemeClr val="tx1">
                    <a:lumMod val="95000"/>
                    <a:lumOff val="5000"/>
                  </a:schemeClr>
                </a:solidFill>
                <a:ea typeface="宋体" charset="-122"/>
              </a:rPr>
              <a:t>谢  谢</a:t>
            </a:r>
            <a:r>
              <a:rPr lang="en-US" altLang="zh-CN" sz="5000" b="1" dirty="0" smtClean="0">
                <a:solidFill>
                  <a:schemeClr val="tx1">
                    <a:lumMod val="95000"/>
                    <a:lumOff val="5000"/>
                  </a:schemeClr>
                </a:solidFill>
                <a:ea typeface="宋体" charset="-122"/>
              </a:rPr>
              <a:t>!  </a:t>
            </a:r>
          </a:p>
        </p:txBody>
      </p:sp>
      <p:pic>
        <p:nvPicPr>
          <p:cNvPr id="6963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5169"/>
          <a:stretch/>
        </p:blipFill>
        <p:spPr bwMode="auto">
          <a:xfrm>
            <a:off x="899592" y="2977578"/>
            <a:ext cx="4000500" cy="187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7110089" y="260648"/>
            <a:ext cx="252413" cy="7508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zh-CN" altLang="en-US"/>
          </a:p>
        </p:txBody>
      </p:sp>
      <p:sp>
        <p:nvSpPr>
          <p:cNvPr id="2" name="副标题 1"/>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1388056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a:xfrm>
            <a:off x="971550" y="188913"/>
            <a:ext cx="8013700" cy="606425"/>
          </a:xfrm>
        </p:spPr>
        <p:txBody>
          <a:bodyPr/>
          <a:lstStyle/>
          <a:p>
            <a:pPr algn="l" eaLnBrk="1" hangingPunct="1"/>
            <a:r>
              <a:rPr lang="zh-CN" altLang="en-US" dirty="0" smtClean="0"/>
              <a:t>一、为什么</a:t>
            </a:r>
            <a:r>
              <a:rPr lang="zh-CN" altLang="en-US" dirty="0" smtClean="0"/>
              <a:t>学习数学</a:t>
            </a:r>
          </a:p>
        </p:txBody>
      </p:sp>
      <p:sp>
        <p:nvSpPr>
          <p:cNvPr id="44035" name="内容占位符 2"/>
          <p:cNvSpPr>
            <a:spLocks noGrp="1"/>
          </p:cNvSpPr>
          <p:nvPr>
            <p:ph idx="1"/>
          </p:nvPr>
        </p:nvSpPr>
        <p:spPr>
          <a:xfrm>
            <a:off x="457200" y="1557338"/>
            <a:ext cx="8075613" cy="792162"/>
          </a:xfrm>
        </p:spPr>
        <p:txBody>
          <a:bodyPr/>
          <a:lstStyle/>
          <a:p>
            <a:pPr eaLnBrk="1" hangingPunct="1"/>
            <a:r>
              <a:rPr lang="zh-CN" altLang="en-US" sz="2800" smtClean="0"/>
              <a:t>一个故事引发的思考</a:t>
            </a:r>
          </a:p>
        </p:txBody>
      </p:sp>
      <p:pic>
        <p:nvPicPr>
          <p:cNvPr id="44036" name="Picture 2" descr="http://ec4.images-amazon.com/images/I/51astW%2BpCPL._SS500_.jpg"/>
          <p:cNvPicPr>
            <a:picLocks noChangeAspect="1" noChangeArrowheads="1"/>
          </p:cNvPicPr>
          <p:nvPr/>
        </p:nvPicPr>
        <p:blipFill>
          <a:blip r:embed="rId3">
            <a:extLst>
              <a:ext uri="{28A0092B-C50C-407E-A947-70E740481C1C}">
                <a14:useLocalDpi xmlns:a14="http://schemas.microsoft.com/office/drawing/2010/main" val="0"/>
              </a:ext>
            </a:extLst>
          </a:blip>
          <a:srcRect l="12415" r="12456"/>
          <a:stretch>
            <a:fillRect/>
          </a:stretch>
        </p:blipFill>
        <p:spPr bwMode="auto">
          <a:xfrm>
            <a:off x="5724525" y="2565400"/>
            <a:ext cx="222567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7200900" y="44450"/>
            <a:ext cx="250825" cy="750888"/>
          </a:xfrm>
          <a:prstGeom prst="rect">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云形标注 1"/>
          <p:cNvSpPr/>
          <p:nvPr/>
        </p:nvSpPr>
        <p:spPr>
          <a:xfrm>
            <a:off x="539750" y="2565400"/>
            <a:ext cx="3455988" cy="1727200"/>
          </a:xfrm>
          <a:prstGeom prst="cloudCallout">
            <a:avLst>
              <a:gd name="adj1" fmla="val 93854"/>
              <a:gd name="adj2" fmla="val 350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tx1">
                    <a:lumMod val="95000"/>
                    <a:lumOff val="5000"/>
                  </a:schemeClr>
                </a:solidFill>
              </a:rPr>
              <a:t>为什么要学数学？</a:t>
            </a:r>
          </a:p>
        </p:txBody>
      </p:sp>
      <p:sp>
        <p:nvSpPr>
          <p:cNvPr id="3" name="矩形 2"/>
          <p:cNvSpPr>
            <a:spLocks noChangeArrowheads="1"/>
          </p:cNvSpPr>
          <p:nvPr/>
        </p:nvSpPr>
        <p:spPr bwMode="auto">
          <a:xfrm>
            <a:off x="611188" y="4652963"/>
            <a:ext cx="45720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20000"/>
              </a:spcBef>
              <a:buClr>
                <a:schemeClr val="tx2"/>
              </a:buClr>
              <a:buSzPct val="70000"/>
              <a:buFont typeface="Wingdings" pitchFamily="2" charset="2"/>
              <a:buChar char="¡"/>
            </a:pPr>
            <a:r>
              <a:rPr lang="en-US" altLang="zh-CN" b="1"/>
              <a:t>“</a:t>
            </a:r>
            <a:r>
              <a:rPr lang="zh-CN" altLang="en-US" b="1"/>
              <a:t>我会数钱，还用学数学吗”</a:t>
            </a:r>
          </a:p>
          <a:p>
            <a:pPr marL="342900" indent="-342900">
              <a:spcBef>
                <a:spcPct val="20000"/>
              </a:spcBef>
              <a:buClr>
                <a:schemeClr val="tx2"/>
              </a:buClr>
              <a:buSzPct val="70000"/>
              <a:buFont typeface="Wingdings" pitchFamily="2" charset="2"/>
              <a:buChar char="¡"/>
            </a:pPr>
            <a:r>
              <a:rPr lang="zh-CN" altLang="en-US" b="1"/>
              <a:t>“数学是一些居心叵测的成年人为青年学生挖的陷阱”</a:t>
            </a:r>
          </a:p>
          <a:p>
            <a:pPr marL="342900" indent="-342900">
              <a:spcBef>
                <a:spcPct val="20000"/>
              </a:spcBef>
              <a:buClr>
                <a:schemeClr val="tx2"/>
              </a:buClr>
              <a:buSzPct val="70000"/>
              <a:buFont typeface="Wingdings" pitchFamily="2" charset="2"/>
              <a:buChar char="¡"/>
            </a:pPr>
            <a:r>
              <a:rPr lang="zh-CN" altLang="en-US" b="1"/>
              <a:t>“数学问题仅仅是出现在课本和试卷上的，让某些老师看着学生崴脚而感到窃喜的东西”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a:xfrm>
            <a:off x="755650" y="115888"/>
            <a:ext cx="6119813" cy="720725"/>
          </a:xfrm>
        </p:spPr>
        <p:txBody>
          <a:bodyPr/>
          <a:lstStyle/>
          <a:p>
            <a:r>
              <a:rPr lang="zh-CN" altLang="en-US" dirty="0" smtClean="0"/>
              <a:t>一、为什么</a:t>
            </a:r>
            <a:r>
              <a:rPr lang="zh-CN" altLang="en-US" dirty="0" smtClean="0"/>
              <a:t>学习数学</a:t>
            </a:r>
          </a:p>
        </p:txBody>
      </p:sp>
      <p:sp>
        <p:nvSpPr>
          <p:cNvPr id="4" name="Rectangle 3"/>
          <p:cNvSpPr>
            <a:spLocks noGrp="1" noChangeArrowheads="1"/>
          </p:cNvSpPr>
          <p:nvPr>
            <p:ph idx="1"/>
          </p:nvPr>
        </p:nvSpPr>
        <p:spPr>
          <a:xfrm>
            <a:off x="461963" y="1268413"/>
            <a:ext cx="8075612" cy="1152525"/>
          </a:xfrm>
        </p:spPr>
        <p:txBody>
          <a:bodyPr/>
          <a:lstStyle/>
          <a:p>
            <a:pPr marL="0" indent="0" eaLnBrk="1" hangingPunct="1">
              <a:lnSpc>
                <a:spcPct val="90000"/>
              </a:lnSpc>
              <a:buFont typeface="Wingdings" pitchFamily="2" charset="2"/>
              <a:buNone/>
              <a:defRPr/>
            </a:pPr>
            <a:r>
              <a:rPr lang="zh-CN" altLang="en-US" sz="2100" dirty="0" smtClean="0"/>
              <a:t>宇宙之大、粒子之微、火箭之速、化工之巧、地球之变、生物之谜、日用之繁等各个方面，无处不有数学的重要贡献。 </a:t>
            </a:r>
          </a:p>
          <a:p>
            <a:pPr algn="r" eaLnBrk="1" hangingPunct="1">
              <a:lnSpc>
                <a:spcPct val="90000"/>
              </a:lnSpc>
              <a:buFont typeface="Wingdings" pitchFamily="2" charset="2"/>
              <a:buNone/>
              <a:defRPr/>
            </a:pPr>
            <a:r>
              <a:rPr lang="en-US" altLang="zh-CN" sz="2100" dirty="0" smtClean="0">
                <a:latin typeface="Arial" pitchFamily="34" charset="0"/>
              </a:rPr>
              <a:t>——</a:t>
            </a:r>
            <a:r>
              <a:rPr lang="zh-CN" altLang="en-US" sz="2100" dirty="0" smtClean="0"/>
              <a:t>华罗庚</a:t>
            </a:r>
          </a:p>
        </p:txBody>
      </p:sp>
      <p:sp>
        <p:nvSpPr>
          <p:cNvPr id="45060" name="矩形 4"/>
          <p:cNvSpPr>
            <a:spLocks noChangeArrowheads="1"/>
          </p:cNvSpPr>
          <p:nvPr/>
        </p:nvSpPr>
        <p:spPr bwMode="auto">
          <a:xfrm>
            <a:off x="615950" y="2420938"/>
            <a:ext cx="777716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itchFamily="34" charset="0"/>
              <a:buChar char="•"/>
            </a:pPr>
            <a:r>
              <a:rPr lang="zh-CN" altLang="en-US"/>
              <a:t>数学之美，全在计算之外</a:t>
            </a:r>
          </a:p>
          <a:p>
            <a:pPr marL="342900" indent="-342900">
              <a:buFont typeface="Arial" pitchFamily="34" charset="0"/>
              <a:buChar char="•"/>
            </a:pPr>
            <a:r>
              <a:rPr lang="zh-CN" altLang="en-US"/>
              <a:t>数学是思维的体操，是逻辑的语言（是拿分的法宝）</a:t>
            </a:r>
          </a:p>
          <a:p>
            <a:pPr marL="342900" indent="-342900">
              <a:buFont typeface="Arial" pitchFamily="34" charset="0"/>
              <a:buChar char="•"/>
            </a:pPr>
            <a:r>
              <a:rPr lang="zh-CN" altLang="en-US"/>
              <a:t>在基础教育阶段，通过数学基础知识的学习、数学思维方式的训练，可以使学生养成</a:t>
            </a:r>
            <a:r>
              <a:rPr lang="zh-CN" altLang="en-US">
                <a:solidFill>
                  <a:srgbClr val="FF0000"/>
                </a:solidFill>
              </a:rPr>
              <a:t>数学地思维的习惯</a:t>
            </a:r>
            <a:r>
              <a:rPr lang="zh-CN" altLang="en-US"/>
              <a:t>，形成寻求</a:t>
            </a:r>
            <a:r>
              <a:rPr lang="zh-CN" altLang="en-US">
                <a:solidFill>
                  <a:srgbClr val="FF0000"/>
                </a:solidFill>
              </a:rPr>
              <a:t>一般性模式、追求简捷与形式完美的思维方式和行为习惯</a:t>
            </a:r>
            <a:r>
              <a:rPr lang="zh-CN" altLang="en-US"/>
              <a:t>，</a:t>
            </a:r>
            <a:r>
              <a:rPr lang="zh-CN" altLang="en-US">
                <a:solidFill>
                  <a:srgbClr val="FF0000"/>
                </a:solidFill>
              </a:rPr>
              <a:t>追求逻辑的严谨性和结论的可靠性</a:t>
            </a:r>
            <a:r>
              <a:rPr lang="zh-CN" altLang="en-US"/>
              <a:t>的意识，并形成数学地观察世界、处理和解决问题的能力。总之，数学不仅有直接的应用，而且应该说，</a:t>
            </a:r>
            <a:r>
              <a:rPr lang="zh-CN" altLang="en-US">
                <a:solidFill>
                  <a:srgbClr val="FF0000"/>
                </a:solidFill>
              </a:rPr>
              <a:t>数学最重要的应用是在育人上</a:t>
            </a:r>
            <a:r>
              <a:rPr lang="zh-CN" altLang="en-US"/>
              <a:t>。</a:t>
            </a:r>
            <a:r>
              <a:rPr lang="en-US" altLang="zh-CN" sz="1800"/>
              <a:t>——</a:t>
            </a:r>
            <a:r>
              <a:rPr lang="zh-CN" altLang="en-US" sz="1800"/>
              <a:t>曹才翰，章建跃</a:t>
            </a:r>
          </a:p>
        </p:txBody>
      </p:sp>
      <p:sp>
        <p:nvSpPr>
          <p:cNvPr id="6" name="矩形 5"/>
          <p:cNvSpPr/>
          <p:nvPr/>
        </p:nvSpPr>
        <p:spPr>
          <a:xfrm>
            <a:off x="7200900" y="44450"/>
            <a:ext cx="250825" cy="750888"/>
          </a:xfrm>
          <a:prstGeom prst="rect">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55650" y="115888"/>
            <a:ext cx="6119813" cy="720725"/>
          </a:xfrm>
        </p:spPr>
        <p:txBody>
          <a:bodyPr/>
          <a:lstStyle/>
          <a:p>
            <a:pPr eaLnBrk="1" hangingPunct="1"/>
            <a:r>
              <a:rPr lang="zh-CN" altLang="en-US" dirty="0" smtClean="0"/>
              <a:t>一、为什么</a:t>
            </a:r>
            <a:r>
              <a:rPr lang="zh-CN" altLang="en-US" dirty="0" smtClean="0"/>
              <a:t>学习数学</a:t>
            </a:r>
          </a:p>
        </p:txBody>
      </p:sp>
      <p:sp>
        <p:nvSpPr>
          <p:cNvPr id="69635" name="Rectangle 3"/>
          <p:cNvSpPr>
            <a:spLocks noGrp="1" noChangeArrowheads="1"/>
          </p:cNvSpPr>
          <p:nvPr>
            <p:ph type="body" idx="1"/>
          </p:nvPr>
        </p:nvSpPr>
        <p:spPr>
          <a:xfrm>
            <a:off x="323850" y="1068388"/>
            <a:ext cx="8712200" cy="4953000"/>
          </a:xfrm>
        </p:spPr>
        <p:txBody>
          <a:bodyPr/>
          <a:lstStyle/>
          <a:p>
            <a:pPr eaLnBrk="1" hangingPunct="1">
              <a:lnSpc>
                <a:spcPct val="80000"/>
              </a:lnSpc>
              <a:defRPr/>
            </a:pPr>
            <a:r>
              <a:rPr lang="zh-CN" altLang="en-US" sz="2400" dirty="0" smtClean="0">
                <a:solidFill>
                  <a:schemeClr val="tx1">
                    <a:lumMod val="95000"/>
                    <a:lumOff val="5000"/>
                  </a:schemeClr>
                </a:solidFill>
              </a:rPr>
              <a:t>数学的</a:t>
            </a:r>
            <a:r>
              <a:rPr lang="zh-CN" altLang="en-US" sz="2400" dirty="0" smtClean="0">
                <a:solidFill>
                  <a:srgbClr val="FF0000"/>
                </a:solidFill>
              </a:rPr>
              <a:t>抽象性</a:t>
            </a:r>
            <a:r>
              <a:rPr lang="zh-CN" altLang="en-US" sz="2400" dirty="0" smtClean="0">
                <a:solidFill>
                  <a:schemeClr val="tx1">
                    <a:lumMod val="95000"/>
                    <a:lumOff val="5000"/>
                  </a:schemeClr>
                </a:solidFill>
              </a:rPr>
              <a:t>帮助我们抓住事物的共性和本质，如数学建模 </a:t>
            </a:r>
            <a:endParaRPr lang="zh-CN" altLang="zh-CN" sz="2400" dirty="0" smtClean="0">
              <a:solidFill>
                <a:schemeClr val="tx1">
                  <a:lumMod val="95000"/>
                  <a:lumOff val="5000"/>
                </a:schemeClr>
              </a:solidFill>
            </a:endParaRPr>
          </a:p>
          <a:p>
            <a:pPr eaLnBrk="1" hangingPunct="1">
              <a:lnSpc>
                <a:spcPct val="80000"/>
              </a:lnSpc>
              <a:defRPr/>
            </a:pPr>
            <a:r>
              <a:rPr lang="zh-CN" altLang="zh-CN" sz="2400" dirty="0" smtClean="0">
                <a:solidFill>
                  <a:schemeClr val="tx1">
                    <a:lumMod val="95000"/>
                    <a:lumOff val="5000"/>
                  </a:schemeClr>
                </a:solidFill>
              </a:rPr>
              <a:t>数学的</a:t>
            </a:r>
            <a:r>
              <a:rPr lang="zh-CN" altLang="zh-CN" sz="2400" dirty="0" smtClean="0">
                <a:solidFill>
                  <a:srgbClr val="FF0000"/>
                </a:solidFill>
              </a:rPr>
              <a:t>抽象性</a:t>
            </a:r>
            <a:r>
              <a:rPr lang="zh-CN" altLang="zh-CN" sz="2400" dirty="0" smtClean="0">
                <a:solidFill>
                  <a:schemeClr val="tx1">
                    <a:lumMod val="95000"/>
                    <a:lumOff val="5000"/>
                  </a:schemeClr>
                </a:solidFill>
              </a:rPr>
              <a:t>使得数学问题的解决伴随着困难</a:t>
            </a:r>
            <a:r>
              <a:rPr lang="zh-CN" altLang="en-US" sz="2400" dirty="0" smtClean="0">
                <a:solidFill>
                  <a:schemeClr val="tx1">
                    <a:lumMod val="95000"/>
                    <a:lumOff val="5000"/>
                  </a:schemeClr>
                </a:solidFill>
              </a:rPr>
              <a:t>，从而培养人多种品质（如迎难而上、独立、挑战</a:t>
            </a:r>
            <a:r>
              <a:rPr lang="en-US" altLang="zh-CN" sz="2400" dirty="0" smtClean="0">
                <a:solidFill>
                  <a:schemeClr val="tx1">
                    <a:lumMod val="95000"/>
                    <a:lumOff val="5000"/>
                  </a:schemeClr>
                </a:solidFill>
                <a:latin typeface="Arial" pitchFamily="34" charset="0"/>
              </a:rPr>
              <a:t>……</a:t>
            </a:r>
            <a:r>
              <a:rPr lang="zh-CN" altLang="en-US" sz="2400" dirty="0" smtClean="0">
                <a:solidFill>
                  <a:schemeClr val="tx1">
                    <a:lumMod val="95000"/>
                    <a:lumOff val="5000"/>
                  </a:schemeClr>
                </a:solidFill>
              </a:rPr>
              <a:t>）</a:t>
            </a:r>
            <a:r>
              <a:rPr lang="zh-CN" altLang="zh-CN" sz="2400" dirty="0" smtClean="0">
                <a:solidFill>
                  <a:schemeClr val="tx1">
                    <a:lumMod val="95000"/>
                    <a:lumOff val="5000"/>
                  </a:schemeClr>
                </a:solidFill>
              </a:rPr>
              <a:t> </a:t>
            </a:r>
            <a:endParaRPr lang="zh-CN" altLang="en-US" sz="2400" dirty="0" smtClean="0">
              <a:solidFill>
                <a:schemeClr val="tx1">
                  <a:lumMod val="95000"/>
                  <a:lumOff val="5000"/>
                </a:schemeClr>
              </a:solidFill>
            </a:endParaRPr>
          </a:p>
          <a:p>
            <a:pPr eaLnBrk="1" hangingPunct="1">
              <a:lnSpc>
                <a:spcPct val="80000"/>
              </a:lnSpc>
              <a:defRPr/>
            </a:pPr>
            <a:r>
              <a:rPr lang="zh-CN" altLang="zh-CN" sz="2400" dirty="0" smtClean="0">
                <a:solidFill>
                  <a:schemeClr val="tx1">
                    <a:lumMod val="95000"/>
                    <a:lumOff val="5000"/>
                  </a:schemeClr>
                </a:solidFill>
              </a:rPr>
              <a:t>数学赋予知识以</a:t>
            </a:r>
            <a:r>
              <a:rPr lang="zh-CN" altLang="zh-CN" sz="2400" dirty="0" smtClean="0">
                <a:solidFill>
                  <a:srgbClr val="FF0000"/>
                </a:solidFill>
              </a:rPr>
              <a:t>逻辑的严密性</a:t>
            </a:r>
            <a:r>
              <a:rPr lang="zh-CN" altLang="zh-CN" sz="2400" dirty="0" smtClean="0">
                <a:solidFill>
                  <a:schemeClr val="tx1">
                    <a:lumMod val="95000"/>
                    <a:lumOff val="5000"/>
                  </a:schemeClr>
                </a:solidFill>
              </a:rPr>
              <a:t>和</a:t>
            </a:r>
            <a:r>
              <a:rPr lang="zh-CN" altLang="zh-CN" sz="2400" dirty="0" smtClean="0">
                <a:solidFill>
                  <a:srgbClr val="FF0000"/>
                </a:solidFill>
              </a:rPr>
              <a:t>结论的可靠性</a:t>
            </a:r>
            <a:r>
              <a:rPr lang="zh-CN" altLang="en-US" sz="2400" dirty="0" smtClean="0">
                <a:solidFill>
                  <a:schemeClr val="tx1">
                    <a:lumMod val="95000"/>
                    <a:lumOff val="5000"/>
                  </a:schemeClr>
                </a:solidFill>
              </a:rPr>
              <a:t>。</a:t>
            </a:r>
            <a:endParaRPr lang="en-US" altLang="zh-CN" sz="2400" dirty="0" smtClean="0">
              <a:solidFill>
                <a:schemeClr val="tx1">
                  <a:lumMod val="95000"/>
                  <a:lumOff val="5000"/>
                </a:schemeClr>
              </a:solidFill>
            </a:endParaRPr>
          </a:p>
          <a:p>
            <a:pPr lvl="1" eaLnBrk="1" hangingPunct="1">
              <a:lnSpc>
                <a:spcPct val="80000"/>
              </a:lnSpc>
              <a:defRPr/>
            </a:pPr>
            <a:r>
              <a:rPr lang="zh-CN" altLang="zh-CN" sz="1800" dirty="0" smtClean="0">
                <a:solidFill>
                  <a:schemeClr val="tx1">
                    <a:lumMod val="95000"/>
                    <a:lumOff val="5000"/>
                  </a:schemeClr>
                </a:solidFill>
              </a:rPr>
              <a:t>英国律师至今要在大学中学习许多数学知识：经过严格的数学训练可以使人养成一种独立思考而又客观公正的办事风格和严谨的学术品格。数学教育是培养学生诚信观念的重要渠道之一。</a:t>
            </a:r>
            <a:endParaRPr lang="en-US" altLang="zh-CN" sz="1800" dirty="0" smtClean="0">
              <a:solidFill>
                <a:schemeClr val="tx1">
                  <a:lumMod val="95000"/>
                  <a:lumOff val="5000"/>
                </a:schemeClr>
              </a:solidFill>
            </a:endParaRPr>
          </a:p>
          <a:p>
            <a:pPr lvl="1" eaLnBrk="1" hangingPunct="1">
              <a:lnSpc>
                <a:spcPct val="80000"/>
              </a:lnSpc>
              <a:defRPr/>
            </a:pPr>
            <a:r>
              <a:rPr lang="zh-CN" altLang="zh-CN" sz="1800" dirty="0" smtClean="0">
                <a:solidFill>
                  <a:schemeClr val="tx1">
                    <a:lumMod val="95000"/>
                    <a:lumOff val="5000"/>
                  </a:schemeClr>
                </a:solidFill>
              </a:rPr>
              <a:t>前苏联的数学家辛钦说：</a:t>
            </a:r>
            <a:r>
              <a:rPr lang="zh-CN" altLang="zh-CN" sz="1800" dirty="0" smtClean="0">
                <a:solidFill>
                  <a:schemeClr val="tx1">
                    <a:lumMod val="95000"/>
                    <a:lumOff val="5000"/>
                  </a:schemeClr>
                </a:solidFill>
                <a:latin typeface="Arial" pitchFamily="34" charset="0"/>
              </a:rPr>
              <a:t>“</a:t>
            </a:r>
            <a:r>
              <a:rPr lang="zh-CN" altLang="zh-CN" sz="1800" dirty="0" smtClean="0">
                <a:solidFill>
                  <a:schemeClr val="tx1">
                    <a:lumMod val="95000"/>
                    <a:lumOff val="5000"/>
                  </a:schemeClr>
                </a:solidFill>
              </a:rPr>
              <a:t>数学教学一定会慢慢地培养青年人树立起一系列具有道德色彩的特性，这种特性中包括正直和诚实。</a:t>
            </a:r>
            <a:r>
              <a:rPr lang="zh-CN" altLang="zh-CN" sz="1800" dirty="0" smtClean="0">
                <a:solidFill>
                  <a:schemeClr val="tx1">
                    <a:lumMod val="95000"/>
                    <a:lumOff val="5000"/>
                  </a:schemeClr>
                </a:solidFill>
                <a:latin typeface="Arial" pitchFamily="34" charset="0"/>
              </a:rPr>
              <a:t>”</a:t>
            </a:r>
            <a:endParaRPr lang="zh-CN" altLang="en-US" sz="1800" dirty="0" smtClean="0">
              <a:solidFill>
                <a:schemeClr val="tx1">
                  <a:lumMod val="95000"/>
                  <a:lumOff val="5000"/>
                </a:schemeClr>
              </a:solidFill>
            </a:endParaRPr>
          </a:p>
          <a:p>
            <a:pPr eaLnBrk="1" hangingPunct="1">
              <a:lnSpc>
                <a:spcPct val="80000"/>
              </a:lnSpc>
              <a:defRPr/>
            </a:pPr>
            <a:r>
              <a:rPr lang="zh-CN" altLang="zh-CN" sz="2400" dirty="0" smtClean="0">
                <a:solidFill>
                  <a:schemeClr val="tx1">
                    <a:lumMod val="95000"/>
                    <a:lumOff val="5000"/>
                  </a:schemeClr>
                </a:solidFill>
              </a:rPr>
              <a:t>数学是</a:t>
            </a:r>
            <a:r>
              <a:rPr lang="zh-CN" altLang="en-US" sz="2400" dirty="0" smtClean="0">
                <a:solidFill>
                  <a:srgbClr val="FF0000"/>
                </a:solidFill>
              </a:rPr>
              <a:t>思维</a:t>
            </a:r>
            <a:r>
              <a:rPr lang="zh-CN" altLang="zh-CN" sz="2400" dirty="0" smtClean="0">
                <a:solidFill>
                  <a:schemeClr val="tx1">
                    <a:lumMod val="95000"/>
                    <a:lumOff val="5000"/>
                  </a:schemeClr>
                </a:solidFill>
              </a:rPr>
              <a:t>的体操。进行数学推导和演算是锻炼思维的智力操</a:t>
            </a:r>
            <a:r>
              <a:rPr lang="zh-CN" altLang="en-US" sz="2400" dirty="0" smtClean="0">
                <a:solidFill>
                  <a:schemeClr val="tx1">
                    <a:lumMod val="95000"/>
                    <a:lumOff val="5000"/>
                  </a:schemeClr>
                </a:solidFill>
              </a:rPr>
              <a:t>，</a:t>
            </a:r>
            <a:r>
              <a:rPr lang="zh-CN" altLang="zh-CN" sz="2400" dirty="0" smtClean="0">
                <a:solidFill>
                  <a:schemeClr val="tx1">
                    <a:lumMod val="95000"/>
                    <a:lumOff val="5000"/>
                  </a:schemeClr>
                </a:solidFill>
              </a:rPr>
              <a:t>这种锻炼 能够增强思维本领</a:t>
            </a:r>
            <a:r>
              <a:rPr lang="zh-CN" altLang="en-US" sz="2400" dirty="0" smtClean="0">
                <a:solidFill>
                  <a:schemeClr val="tx1">
                    <a:lumMod val="95000"/>
                    <a:lumOff val="5000"/>
                  </a:schemeClr>
                </a:solidFill>
              </a:rPr>
              <a:t>，</a:t>
            </a:r>
            <a:r>
              <a:rPr lang="zh-CN" altLang="zh-CN" sz="2400" dirty="0" smtClean="0">
                <a:solidFill>
                  <a:schemeClr val="tx1">
                    <a:lumMod val="95000"/>
                    <a:lumOff val="5000"/>
                  </a:schemeClr>
                </a:solidFill>
              </a:rPr>
              <a:t>提高抽象能力、逻辑推理能力和辨证思维能力，培养思维的灵活性和批判性 </a:t>
            </a:r>
          </a:p>
          <a:p>
            <a:pPr eaLnBrk="1" hangingPunct="1">
              <a:lnSpc>
                <a:spcPct val="80000"/>
              </a:lnSpc>
              <a:defRPr/>
            </a:pPr>
            <a:r>
              <a:rPr lang="zh-CN" altLang="en-US" sz="2400" dirty="0" smtClean="0">
                <a:solidFill>
                  <a:schemeClr val="tx1">
                    <a:lumMod val="95000"/>
                    <a:lumOff val="5000"/>
                  </a:schemeClr>
                </a:solidFill>
              </a:rPr>
              <a:t>数学蕴含了丰富的</a:t>
            </a:r>
            <a:r>
              <a:rPr lang="zh-CN" altLang="en-US" sz="2400" dirty="0" smtClean="0">
                <a:solidFill>
                  <a:srgbClr val="FF0000"/>
                </a:solidFill>
              </a:rPr>
              <a:t>辩证法</a:t>
            </a:r>
            <a:r>
              <a:rPr lang="zh-CN" altLang="en-US" sz="2400" dirty="0" smtClean="0">
                <a:solidFill>
                  <a:schemeClr val="tx1">
                    <a:lumMod val="95000"/>
                    <a:lumOff val="5000"/>
                  </a:schemeClr>
                </a:solidFill>
              </a:rPr>
              <a:t>思想，有许多辨证统一的概念、运算和方法，如正数与负数、实数与虚数、常量与变量、加法与减法</a:t>
            </a:r>
            <a:r>
              <a:rPr lang="en-US" altLang="zh-CN" sz="2400" dirty="0" smtClean="0">
                <a:solidFill>
                  <a:schemeClr val="tx1">
                    <a:lumMod val="95000"/>
                    <a:lumOff val="5000"/>
                  </a:schemeClr>
                </a:solidFill>
                <a:latin typeface="Arial" pitchFamily="34" charset="0"/>
              </a:rPr>
              <a:t>……</a:t>
            </a:r>
            <a:endParaRPr lang="en-US" altLang="zh-CN" sz="2400" dirty="0" smtClean="0">
              <a:solidFill>
                <a:schemeClr val="tx1">
                  <a:lumMod val="95000"/>
                  <a:lumOff val="5000"/>
                </a:schemeClr>
              </a:solidFill>
            </a:endParaRPr>
          </a:p>
          <a:p>
            <a:pPr eaLnBrk="1" hangingPunct="1">
              <a:lnSpc>
                <a:spcPct val="80000"/>
              </a:lnSpc>
              <a:defRPr/>
            </a:pPr>
            <a:r>
              <a:rPr lang="zh-CN" altLang="en-US" sz="2400" dirty="0" smtClean="0">
                <a:solidFill>
                  <a:schemeClr val="tx1">
                    <a:lumMod val="95000"/>
                    <a:lumOff val="5000"/>
                  </a:schemeClr>
                </a:solidFill>
              </a:rPr>
              <a:t>数学会改变人的</a:t>
            </a:r>
            <a:r>
              <a:rPr lang="zh-CN" altLang="en-US" sz="2400" dirty="0" smtClean="0">
                <a:solidFill>
                  <a:srgbClr val="FF0000"/>
                </a:solidFill>
              </a:rPr>
              <a:t>思维模式</a:t>
            </a:r>
            <a:r>
              <a:rPr lang="zh-CN" altLang="en-US" sz="2400" dirty="0" smtClean="0">
                <a:solidFill>
                  <a:schemeClr val="tx1">
                    <a:lumMod val="95000"/>
                    <a:lumOff val="5000"/>
                  </a:schemeClr>
                </a:solidFill>
              </a:rPr>
              <a:t>和</a:t>
            </a:r>
            <a:r>
              <a:rPr lang="zh-CN" altLang="en-US" sz="2400" dirty="0" smtClean="0">
                <a:solidFill>
                  <a:srgbClr val="FF0000"/>
                </a:solidFill>
              </a:rPr>
              <a:t>行为方式</a:t>
            </a:r>
          </a:p>
          <a:p>
            <a:pPr eaLnBrk="1" hangingPunct="1">
              <a:lnSpc>
                <a:spcPct val="80000"/>
              </a:lnSpc>
              <a:defRPr/>
            </a:pPr>
            <a:r>
              <a:rPr lang="zh-CN" altLang="en-US" sz="2400" dirty="0" smtClean="0">
                <a:solidFill>
                  <a:schemeClr val="tx1">
                    <a:lumMod val="95000"/>
                    <a:lumOff val="5000"/>
                  </a:schemeClr>
                </a:solidFill>
              </a:rPr>
              <a:t>数学使得人们</a:t>
            </a:r>
            <a:r>
              <a:rPr lang="zh-CN" altLang="en-US" sz="2400" dirty="0" smtClean="0">
                <a:solidFill>
                  <a:srgbClr val="FF0000"/>
                </a:solidFill>
              </a:rPr>
              <a:t>求真、求善、求美</a:t>
            </a:r>
          </a:p>
        </p:txBody>
      </p:sp>
      <p:sp>
        <p:nvSpPr>
          <p:cNvPr id="4" name="矩形 3"/>
          <p:cNvSpPr/>
          <p:nvPr/>
        </p:nvSpPr>
        <p:spPr>
          <a:xfrm>
            <a:off x="7200900" y="44450"/>
            <a:ext cx="250825" cy="750888"/>
          </a:xfrm>
          <a:prstGeom prst="rect">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9635">
                                            <p:txEl>
                                              <p:pRg st="3" end="3"/>
                                            </p:txEl>
                                          </p:spTgt>
                                        </p:tgtEl>
                                        <p:attrNameLst>
                                          <p:attrName>style.visibility</p:attrName>
                                        </p:attrNameLst>
                                      </p:cBhvr>
                                      <p:to>
                                        <p:strVal val="visible"/>
                                      </p:to>
                                    </p:set>
                                    <p:anim calcmode="lin" valueType="num">
                                      <p:cBhvr additive="base">
                                        <p:cTn id="23"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963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9635">
                                            <p:txEl>
                                              <p:pRg st="4" end="4"/>
                                            </p:txEl>
                                          </p:spTgt>
                                        </p:tgtEl>
                                        <p:attrNameLst>
                                          <p:attrName>style.visibility</p:attrName>
                                        </p:attrNameLst>
                                      </p:cBhvr>
                                      <p:to>
                                        <p:strVal val="visible"/>
                                      </p:to>
                                    </p:set>
                                    <p:anim calcmode="lin" valueType="num">
                                      <p:cBhvr additive="base">
                                        <p:cTn id="27"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96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9635">
                                            <p:txEl>
                                              <p:pRg st="5" end="5"/>
                                            </p:txEl>
                                          </p:spTgt>
                                        </p:tgtEl>
                                        <p:attrNameLst>
                                          <p:attrName>style.visibility</p:attrName>
                                        </p:attrNameLst>
                                      </p:cBhvr>
                                      <p:to>
                                        <p:strVal val="visible"/>
                                      </p:to>
                                    </p:set>
                                    <p:anim calcmode="lin" valueType="num">
                                      <p:cBhvr additive="base">
                                        <p:cTn id="33" dur="500" fill="hold"/>
                                        <p:tgtEl>
                                          <p:spTgt spid="6963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96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9635">
                                            <p:txEl>
                                              <p:pRg st="6" end="6"/>
                                            </p:txEl>
                                          </p:spTgt>
                                        </p:tgtEl>
                                        <p:attrNameLst>
                                          <p:attrName>style.visibility</p:attrName>
                                        </p:attrNameLst>
                                      </p:cBhvr>
                                      <p:to>
                                        <p:strVal val="visible"/>
                                      </p:to>
                                    </p:set>
                                    <p:anim calcmode="lin" valueType="num">
                                      <p:cBhvr additive="base">
                                        <p:cTn id="39" dur="500" fill="hold"/>
                                        <p:tgtEl>
                                          <p:spTgt spid="6963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96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9635">
                                            <p:txEl>
                                              <p:pRg st="7" end="7"/>
                                            </p:txEl>
                                          </p:spTgt>
                                        </p:tgtEl>
                                        <p:attrNameLst>
                                          <p:attrName>style.visibility</p:attrName>
                                        </p:attrNameLst>
                                      </p:cBhvr>
                                      <p:to>
                                        <p:strVal val="visible"/>
                                      </p:to>
                                    </p:set>
                                    <p:anim calcmode="lin" valueType="num">
                                      <p:cBhvr additive="base">
                                        <p:cTn id="45" dur="500" fill="hold"/>
                                        <p:tgtEl>
                                          <p:spTgt spid="69635">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96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9635">
                                            <p:txEl>
                                              <p:pRg st="8" end="8"/>
                                            </p:txEl>
                                          </p:spTgt>
                                        </p:tgtEl>
                                        <p:attrNameLst>
                                          <p:attrName>style.visibility</p:attrName>
                                        </p:attrNameLst>
                                      </p:cBhvr>
                                      <p:to>
                                        <p:strVal val="visible"/>
                                      </p:to>
                                    </p:set>
                                    <p:anim calcmode="lin" valueType="num">
                                      <p:cBhvr additive="base">
                                        <p:cTn id="51" dur="500" fill="hold"/>
                                        <p:tgtEl>
                                          <p:spTgt spid="6963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96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a:xfrm>
            <a:off x="755650" y="115888"/>
            <a:ext cx="6119813" cy="720725"/>
          </a:xfrm>
        </p:spPr>
        <p:txBody>
          <a:bodyPr/>
          <a:lstStyle/>
          <a:p>
            <a:pPr eaLnBrk="1" hangingPunct="1"/>
            <a:r>
              <a:rPr lang="zh-CN" altLang="en-US" dirty="0" smtClean="0"/>
              <a:t>一、为什么</a:t>
            </a:r>
            <a:r>
              <a:rPr lang="zh-CN" altLang="en-US" dirty="0"/>
              <a:t>学习数学</a:t>
            </a:r>
            <a:endParaRPr lang="zh-CN" altLang="en-US" dirty="0" smtClean="0"/>
          </a:p>
        </p:txBody>
      </p:sp>
      <p:sp>
        <p:nvSpPr>
          <p:cNvPr id="47107" name="内容占位符 2"/>
          <p:cNvSpPr>
            <a:spLocks noGrp="1"/>
          </p:cNvSpPr>
          <p:nvPr>
            <p:ph idx="1"/>
          </p:nvPr>
        </p:nvSpPr>
        <p:spPr/>
        <p:txBody>
          <a:bodyPr/>
          <a:lstStyle/>
          <a:p>
            <a:pPr eaLnBrk="1" hangingPunct="1"/>
            <a:r>
              <a:rPr lang="zh-CN" altLang="en-US" smtClean="0"/>
              <a:t>日本数学教育家米山国藏说</a:t>
            </a:r>
            <a:r>
              <a:rPr lang="en-US" altLang="zh-CN" smtClean="0"/>
              <a:t>:</a:t>
            </a:r>
            <a:r>
              <a:rPr lang="zh-CN" altLang="en-US" smtClean="0"/>
              <a:t>“学生们所学到的数学知识</a:t>
            </a:r>
            <a:r>
              <a:rPr lang="en-US" altLang="zh-CN" smtClean="0"/>
              <a:t>, </a:t>
            </a:r>
            <a:r>
              <a:rPr lang="zh-CN" altLang="en-US" smtClean="0"/>
              <a:t>在进入社会后不到一两年就忘掉了</a:t>
            </a:r>
            <a:r>
              <a:rPr lang="en-US" altLang="zh-CN" smtClean="0"/>
              <a:t>, </a:t>
            </a:r>
            <a:r>
              <a:rPr lang="zh-CN" altLang="en-US" b="1" smtClean="0">
                <a:solidFill>
                  <a:srgbClr val="FF0000"/>
                </a:solidFill>
              </a:rPr>
              <a:t>然而那种铭刻于头脑中的</a:t>
            </a:r>
            <a:r>
              <a:rPr lang="zh-CN" altLang="en-US" b="1" u="sng" smtClean="0">
                <a:solidFill>
                  <a:srgbClr val="FF0000"/>
                </a:solidFill>
              </a:rPr>
              <a:t>数学精神</a:t>
            </a:r>
            <a:r>
              <a:rPr lang="zh-CN" altLang="en-US" b="1" smtClean="0">
                <a:solidFill>
                  <a:srgbClr val="FF0000"/>
                </a:solidFill>
              </a:rPr>
              <a:t>和</a:t>
            </a:r>
            <a:r>
              <a:rPr lang="zh-CN" altLang="en-US" b="1" u="sng" smtClean="0">
                <a:solidFill>
                  <a:srgbClr val="FF0000"/>
                </a:solidFill>
              </a:rPr>
              <a:t>数学思想方法</a:t>
            </a:r>
            <a:r>
              <a:rPr lang="zh-CN" altLang="en-US" b="1" smtClean="0">
                <a:solidFill>
                  <a:srgbClr val="FF0000"/>
                </a:solidFill>
              </a:rPr>
              <a:t>却长期地在他们的生活和工作中发挥着作用。</a:t>
            </a:r>
            <a:r>
              <a:rPr lang="zh-CN" altLang="en-US" smtClean="0"/>
              <a:t>”所以我们在数学教学中要有意识地加强</a:t>
            </a:r>
            <a:r>
              <a:rPr lang="zh-CN" altLang="en-US" b="1" u="sng" smtClean="0">
                <a:solidFill>
                  <a:srgbClr val="FF0000"/>
                </a:solidFill>
              </a:rPr>
              <a:t>数学思想方法</a:t>
            </a:r>
            <a:r>
              <a:rPr lang="zh-CN" altLang="en-US" smtClean="0"/>
              <a:t>的渗透与运用</a:t>
            </a:r>
            <a:r>
              <a:rPr lang="en-US" altLang="zh-CN" smtClean="0"/>
              <a:t>, </a:t>
            </a:r>
            <a:r>
              <a:rPr lang="zh-CN" altLang="en-US" smtClean="0"/>
              <a:t>从而提高学生的数学素养。</a:t>
            </a:r>
            <a:endParaRPr lang="en-US" altLang="zh-CN" smtClean="0"/>
          </a:p>
          <a:p>
            <a:pPr eaLnBrk="1" hangingPunct="1"/>
            <a:endParaRPr lang="zh-CN" altLang="en-US" smtClean="0"/>
          </a:p>
        </p:txBody>
      </p:sp>
      <p:sp>
        <p:nvSpPr>
          <p:cNvPr id="4" name="矩形 3"/>
          <p:cNvSpPr/>
          <p:nvPr/>
        </p:nvSpPr>
        <p:spPr>
          <a:xfrm>
            <a:off x="7200900" y="44450"/>
            <a:ext cx="250825" cy="750888"/>
          </a:xfrm>
          <a:prstGeom prst="rect">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4294967295"/>
          </p:nvPr>
        </p:nvSpPr>
        <p:spPr>
          <a:xfrm>
            <a:off x="3851275" y="6400800"/>
            <a:ext cx="3581400" cy="457200"/>
          </a:xfrm>
          <a:prstGeom prst="rect">
            <a:avLst/>
          </a:prstGeom>
        </p:spPr>
        <p:txBody>
          <a:bodyPr/>
          <a:lstStyle/>
          <a:p>
            <a:r>
              <a:rPr lang="zh-CN" altLang="en-US"/>
              <a:t>北京师范大学现代教育技术研究所</a:t>
            </a:r>
          </a:p>
        </p:txBody>
      </p:sp>
      <p:sp>
        <p:nvSpPr>
          <p:cNvPr id="45058" name="Rectangle 2"/>
          <p:cNvSpPr>
            <a:spLocks noGrp="1" noChangeArrowheads="1"/>
          </p:cNvSpPr>
          <p:nvPr>
            <p:ph type="body" idx="1"/>
          </p:nvPr>
        </p:nvSpPr>
        <p:spPr>
          <a:xfrm>
            <a:off x="539552" y="908720"/>
            <a:ext cx="8353425" cy="6324600"/>
          </a:xfrm>
        </p:spPr>
        <p:txBody>
          <a:bodyPr/>
          <a:lstStyle/>
          <a:p>
            <a:pPr>
              <a:lnSpc>
                <a:spcPct val="80000"/>
              </a:lnSpc>
            </a:pPr>
            <a:r>
              <a:rPr lang="zh-CN" altLang="en-US" sz="2000" dirty="0">
                <a:solidFill>
                  <a:srgbClr val="FF0000"/>
                </a:solidFill>
              </a:rPr>
              <a:t>计算机之父、博弈论之父</a:t>
            </a:r>
            <a:r>
              <a:rPr lang="en-US" altLang="zh-CN" sz="2000" dirty="0">
                <a:latin typeface="Verdana"/>
              </a:rPr>
              <a:t>——</a:t>
            </a:r>
            <a:r>
              <a:rPr lang="zh-CN" altLang="en-US" sz="2000" dirty="0"/>
              <a:t>著名数学家</a:t>
            </a:r>
            <a:r>
              <a:rPr lang="zh-CN" altLang="en-US" sz="2000" dirty="0">
                <a:solidFill>
                  <a:srgbClr val="FF0000"/>
                </a:solidFill>
              </a:rPr>
              <a:t>冯</a:t>
            </a:r>
            <a:r>
              <a:rPr lang="en-US" altLang="zh-CN" sz="2000" dirty="0">
                <a:solidFill>
                  <a:srgbClr val="FF0000"/>
                </a:solidFill>
                <a:latin typeface="Verdana"/>
              </a:rPr>
              <a:t>·</a:t>
            </a:r>
            <a:r>
              <a:rPr lang="zh-CN" altLang="en-US" sz="2000" dirty="0">
                <a:solidFill>
                  <a:srgbClr val="FF0000"/>
                </a:solidFill>
              </a:rPr>
              <a:t>诺伊曼</a:t>
            </a:r>
            <a:r>
              <a:rPr lang="zh-CN" altLang="en-US" sz="2000" dirty="0"/>
              <a:t>，布达佩斯大学数学博士，普林斯顿大学数学系终身教授，</a:t>
            </a:r>
            <a:r>
              <a:rPr lang="zh-CN" altLang="en-US" sz="2000" dirty="0">
                <a:ea typeface="PMingLiU" pitchFamily="18" charset="-120"/>
              </a:rPr>
              <a:t>他还参加曼哈顿计划，被美国总统任命为国家弹道导弹委员会主席</a:t>
            </a:r>
            <a:r>
              <a:rPr lang="zh-CN" altLang="en-US" sz="2000" dirty="0"/>
              <a:t> 。</a:t>
            </a:r>
          </a:p>
          <a:p>
            <a:pPr>
              <a:lnSpc>
                <a:spcPct val="80000"/>
              </a:lnSpc>
            </a:pPr>
            <a:r>
              <a:rPr lang="zh-CN" altLang="en-US" sz="2000" dirty="0">
                <a:solidFill>
                  <a:srgbClr val="FF0000"/>
                </a:solidFill>
              </a:rPr>
              <a:t>控制论之父</a:t>
            </a:r>
            <a:r>
              <a:rPr lang="en-US" altLang="zh-CN" sz="2000" dirty="0">
                <a:latin typeface="Verdana"/>
              </a:rPr>
              <a:t>——</a:t>
            </a:r>
            <a:r>
              <a:rPr lang="zh-CN" altLang="en-US" sz="2000" dirty="0"/>
              <a:t>数学家</a:t>
            </a:r>
            <a:r>
              <a:rPr lang="zh-CN" altLang="en-US" sz="2000" dirty="0">
                <a:solidFill>
                  <a:srgbClr val="FF0000"/>
                </a:solidFill>
              </a:rPr>
              <a:t>维纳</a:t>
            </a:r>
            <a:r>
              <a:rPr lang="zh-CN" altLang="en-US" sz="2000" dirty="0"/>
              <a:t>，</a:t>
            </a:r>
            <a:r>
              <a:rPr lang="en-US" altLang="zh-CN" sz="2000" dirty="0"/>
              <a:t>40</a:t>
            </a:r>
            <a:r>
              <a:rPr lang="zh-CN" altLang="en-US" sz="2000" dirty="0"/>
              <a:t>年代后期，维纳将先前在数学、通信工程、自动控制、计算技术和神经生理等方面的成就综合在一起 </a:t>
            </a:r>
          </a:p>
          <a:p>
            <a:pPr>
              <a:lnSpc>
                <a:spcPct val="80000"/>
              </a:lnSpc>
            </a:pPr>
            <a:r>
              <a:rPr lang="zh-CN" altLang="en-US" sz="2000" dirty="0"/>
              <a:t>通信科学的奠基人、</a:t>
            </a:r>
            <a:r>
              <a:rPr lang="zh-CN" altLang="en-US" sz="2000" dirty="0">
                <a:solidFill>
                  <a:srgbClr val="FF0000"/>
                </a:solidFill>
              </a:rPr>
              <a:t>信息论之父</a:t>
            </a:r>
            <a:r>
              <a:rPr lang="zh-CN" altLang="en-US" sz="2000" dirty="0"/>
              <a:t>、</a:t>
            </a:r>
            <a:r>
              <a:rPr lang="zh-CN" altLang="en-US" sz="2000" dirty="0">
                <a:latin typeface="Verdana"/>
              </a:rPr>
              <a:t>“</a:t>
            </a:r>
            <a:r>
              <a:rPr lang="zh-CN" altLang="en-US" sz="2000" dirty="0"/>
              <a:t>通信的数学原理</a:t>
            </a:r>
            <a:r>
              <a:rPr lang="zh-CN" altLang="en-US" sz="2000" dirty="0">
                <a:latin typeface="Verdana"/>
              </a:rPr>
              <a:t>”</a:t>
            </a:r>
            <a:r>
              <a:rPr lang="zh-CN" altLang="en-US" sz="2000" dirty="0"/>
              <a:t>作者</a:t>
            </a:r>
            <a:r>
              <a:rPr lang="en-US" altLang="zh-CN" sz="2000" dirty="0">
                <a:latin typeface="Verdana"/>
              </a:rPr>
              <a:t>——</a:t>
            </a:r>
            <a:r>
              <a:rPr lang="zh-CN" altLang="en-US" sz="2000" dirty="0"/>
              <a:t>数学家</a:t>
            </a:r>
            <a:r>
              <a:rPr lang="zh-CN" altLang="en-US" sz="2000" dirty="0">
                <a:solidFill>
                  <a:srgbClr val="FF0000"/>
                </a:solidFill>
              </a:rPr>
              <a:t>香农</a:t>
            </a:r>
            <a:r>
              <a:rPr lang="zh-CN" altLang="en-US" sz="2000" dirty="0"/>
              <a:t> </a:t>
            </a:r>
            <a:endParaRPr lang="zh-CN" altLang="zh-CN" sz="2000" dirty="0"/>
          </a:p>
          <a:p>
            <a:pPr>
              <a:lnSpc>
                <a:spcPct val="80000"/>
              </a:lnSpc>
            </a:pPr>
            <a:r>
              <a:rPr lang="zh-CN" altLang="en-US" sz="2000" dirty="0">
                <a:solidFill>
                  <a:srgbClr val="FF0000"/>
                </a:solidFill>
              </a:rPr>
              <a:t>麦克斯韦</a:t>
            </a:r>
            <a:r>
              <a:rPr lang="zh-CN" altLang="en-US" sz="2000" dirty="0"/>
              <a:t>，</a:t>
            </a:r>
            <a:r>
              <a:rPr lang="en-US" altLang="zh-CN" sz="2000" dirty="0"/>
              <a:t>19</a:t>
            </a:r>
            <a:r>
              <a:rPr lang="zh-CN" altLang="en-US" sz="2000" dirty="0"/>
              <a:t>世纪伟大的英国物理学家、数学家。对整个电磁现象作了系统、全面的研究，将电磁场理论用简洁、对称、完美数学形式表示出来</a:t>
            </a:r>
            <a:r>
              <a:rPr lang="en-US" altLang="zh-CN" sz="2000" dirty="0">
                <a:latin typeface="Verdana"/>
              </a:rPr>
              <a:t>——</a:t>
            </a:r>
            <a:r>
              <a:rPr lang="zh-CN" altLang="en-US" sz="2000" dirty="0"/>
              <a:t>麦克斯韦微分方程组  </a:t>
            </a:r>
            <a:endParaRPr lang="zh-CN" altLang="zh-CN" sz="2000" dirty="0"/>
          </a:p>
          <a:p>
            <a:pPr>
              <a:lnSpc>
                <a:spcPct val="80000"/>
              </a:lnSpc>
            </a:pPr>
            <a:r>
              <a:rPr lang="zh-CN" altLang="en-US" sz="2000" dirty="0">
                <a:solidFill>
                  <a:srgbClr val="FF0000"/>
                </a:solidFill>
              </a:rPr>
              <a:t>中国航天事业的奠基人、中国航天之父</a:t>
            </a:r>
            <a:r>
              <a:rPr lang="zh-CN" altLang="en-US" sz="2000" dirty="0"/>
              <a:t>、两弹一星功勋奖章获得者、中国系统科学和工程控制论的奠基人</a:t>
            </a:r>
            <a:r>
              <a:rPr lang="en-US" altLang="zh-CN" sz="2000" dirty="0">
                <a:latin typeface="Verdana"/>
              </a:rPr>
              <a:t>——</a:t>
            </a:r>
            <a:r>
              <a:rPr lang="zh-CN" altLang="en-US" sz="2000" dirty="0"/>
              <a:t>钱学森 </a:t>
            </a:r>
            <a:endParaRPr lang="zh-CN" altLang="zh-CN" sz="2000" dirty="0"/>
          </a:p>
          <a:p>
            <a:pPr>
              <a:lnSpc>
                <a:spcPct val="80000"/>
              </a:lnSpc>
            </a:pPr>
            <a:r>
              <a:rPr lang="zh-CN" altLang="en-US" sz="2000" dirty="0"/>
              <a:t>北大方正的开创者，被誉为当代的毕升、</a:t>
            </a:r>
            <a:r>
              <a:rPr lang="zh-CN" altLang="en-US" sz="2000" dirty="0">
                <a:latin typeface="Verdana"/>
              </a:rPr>
              <a:t>“</a:t>
            </a:r>
            <a:r>
              <a:rPr lang="zh-CN" altLang="en-US" sz="2000" dirty="0">
                <a:solidFill>
                  <a:srgbClr val="FF0000"/>
                </a:solidFill>
              </a:rPr>
              <a:t>汉字激光照排系统之父</a:t>
            </a:r>
            <a:r>
              <a:rPr lang="zh-CN" altLang="en-US" sz="2000" dirty="0">
                <a:latin typeface="Verdana"/>
              </a:rPr>
              <a:t>”</a:t>
            </a:r>
            <a:r>
              <a:rPr lang="zh-CN" altLang="en-US" sz="2000" dirty="0"/>
              <a:t>、</a:t>
            </a:r>
            <a:r>
              <a:rPr lang="zh-CN" altLang="en-US" sz="2000" dirty="0">
                <a:latin typeface="Verdana"/>
              </a:rPr>
              <a:t>“</a:t>
            </a:r>
            <a:r>
              <a:rPr lang="zh-CN" altLang="en-US" sz="2000" dirty="0"/>
              <a:t>中国现代汉字印刷革命的奠基人 </a:t>
            </a:r>
            <a:r>
              <a:rPr lang="zh-CN" altLang="en-US" sz="2000" dirty="0">
                <a:latin typeface="Verdana"/>
              </a:rPr>
              <a:t>”</a:t>
            </a:r>
            <a:r>
              <a:rPr lang="zh-CN" altLang="en-US" sz="2000" dirty="0"/>
              <a:t>、</a:t>
            </a:r>
            <a:r>
              <a:rPr lang="zh-CN" altLang="en-US" sz="2000" dirty="0">
                <a:latin typeface="Verdana"/>
              </a:rPr>
              <a:t>“</a:t>
            </a:r>
            <a:r>
              <a:rPr lang="zh-CN" altLang="en-US" sz="2000" dirty="0"/>
              <a:t>中国迎接知识经济挑战的先驱</a:t>
            </a:r>
            <a:r>
              <a:rPr lang="zh-CN" altLang="en-US" sz="2000" dirty="0">
                <a:latin typeface="Verdana"/>
              </a:rPr>
              <a:t>”</a:t>
            </a:r>
            <a:r>
              <a:rPr lang="en-US" altLang="zh-CN" sz="2000" dirty="0">
                <a:latin typeface="Verdana"/>
              </a:rPr>
              <a:t>——</a:t>
            </a:r>
            <a:r>
              <a:rPr lang="zh-CN" altLang="en-US" sz="2000" dirty="0">
                <a:solidFill>
                  <a:srgbClr val="FF0000"/>
                </a:solidFill>
              </a:rPr>
              <a:t>王选</a:t>
            </a:r>
            <a:r>
              <a:rPr lang="zh-CN" altLang="en-US" sz="2000" dirty="0"/>
              <a:t> </a:t>
            </a:r>
            <a:endParaRPr lang="zh-CN" altLang="zh-CN" sz="2000" dirty="0"/>
          </a:p>
          <a:p>
            <a:pPr>
              <a:lnSpc>
                <a:spcPct val="80000"/>
              </a:lnSpc>
            </a:pPr>
            <a:r>
              <a:rPr lang="en-US" altLang="zh-CN" sz="2000" dirty="0">
                <a:latin typeface="Verdana"/>
              </a:rPr>
              <a:t>……</a:t>
            </a:r>
            <a:endParaRPr lang="zh-CN" altLang="zh-CN" sz="2000" dirty="0"/>
          </a:p>
          <a:p>
            <a:pPr>
              <a:lnSpc>
                <a:spcPct val="80000"/>
              </a:lnSpc>
            </a:pPr>
            <a:r>
              <a:rPr lang="zh-CN" altLang="en-US" sz="2000" dirty="0">
                <a:latin typeface="宋体" charset="-122"/>
              </a:rPr>
              <a:t>在</a:t>
            </a:r>
            <a:r>
              <a:rPr lang="zh-CN" altLang="en-US" sz="2000" dirty="0">
                <a:solidFill>
                  <a:srgbClr val="FF0000"/>
                </a:solidFill>
                <a:latin typeface="宋体" charset="-122"/>
              </a:rPr>
              <a:t>诺贝尔经济学奖的获得者当中</a:t>
            </a:r>
            <a:r>
              <a:rPr lang="en-US" altLang="zh-CN" sz="2000" dirty="0">
                <a:solidFill>
                  <a:srgbClr val="FF0000"/>
                </a:solidFill>
                <a:latin typeface="宋体" charset="-122"/>
              </a:rPr>
              <a:t>80%</a:t>
            </a:r>
            <a:r>
              <a:rPr lang="zh-CN" altLang="en-US" sz="2000" dirty="0">
                <a:solidFill>
                  <a:srgbClr val="FF0000"/>
                </a:solidFill>
                <a:latin typeface="宋体" charset="-122"/>
              </a:rPr>
              <a:t>都是数学家</a:t>
            </a:r>
            <a:r>
              <a:rPr lang="zh-CN" altLang="en-US" sz="2000" dirty="0">
                <a:latin typeface="宋体" charset="-122"/>
              </a:rPr>
              <a:t>，有很多都是纯粹的数学家。</a:t>
            </a:r>
            <a:r>
              <a:rPr lang="zh-CN" altLang="en-US" sz="2000" dirty="0">
                <a:solidFill>
                  <a:srgbClr val="FF0000"/>
                </a:solidFill>
                <a:latin typeface="宋体" charset="-122"/>
              </a:rPr>
              <a:t>国际计算机最高奖</a:t>
            </a:r>
            <a:r>
              <a:rPr lang="en-US" altLang="zh-CN" sz="2000" dirty="0">
                <a:solidFill>
                  <a:srgbClr val="FF0000"/>
                </a:solidFill>
                <a:latin typeface="宋体" charset="-122"/>
              </a:rPr>
              <a:t>---</a:t>
            </a:r>
            <a:r>
              <a:rPr lang="zh-CN" altLang="en-US" sz="2000" dirty="0">
                <a:solidFill>
                  <a:srgbClr val="FF0000"/>
                </a:solidFill>
                <a:latin typeface="宋体" charset="-122"/>
              </a:rPr>
              <a:t>图灵奖的获得者中基本上都是学数学出身的计算机科学家</a:t>
            </a:r>
            <a:r>
              <a:rPr lang="zh-CN" altLang="en-US" sz="2000" dirty="0">
                <a:latin typeface="宋体" charset="-122"/>
              </a:rPr>
              <a:t>。</a:t>
            </a:r>
            <a:r>
              <a:rPr lang="zh-CN" altLang="en-US" sz="2000" dirty="0">
                <a:solidFill>
                  <a:srgbClr val="FF0000"/>
                </a:solidFill>
                <a:latin typeface="宋体" charset="-122"/>
              </a:rPr>
              <a:t>微软公司的首席科学家基本上都是数学家</a:t>
            </a:r>
            <a:r>
              <a:rPr lang="zh-CN" altLang="en-US" sz="2000" dirty="0">
                <a:latin typeface="宋体" charset="-122"/>
              </a:rPr>
              <a:t>。</a:t>
            </a:r>
            <a:r>
              <a:rPr lang="zh-CN" altLang="en-US" sz="2000" dirty="0"/>
              <a:t> </a:t>
            </a:r>
          </a:p>
        </p:txBody>
      </p:sp>
      <p:sp>
        <p:nvSpPr>
          <p:cNvPr id="5" name="标题 1"/>
          <p:cNvSpPr>
            <a:spLocks noGrp="1"/>
          </p:cNvSpPr>
          <p:nvPr>
            <p:ph type="title"/>
          </p:nvPr>
        </p:nvSpPr>
        <p:spPr>
          <a:xfrm>
            <a:off x="755650" y="115888"/>
            <a:ext cx="6119813" cy="720725"/>
          </a:xfrm>
        </p:spPr>
        <p:txBody>
          <a:bodyPr/>
          <a:lstStyle/>
          <a:p>
            <a:pPr eaLnBrk="1" hangingPunct="1"/>
            <a:r>
              <a:rPr lang="zh-CN" altLang="en-US" dirty="0" smtClean="0"/>
              <a:t>一、为什么</a:t>
            </a:r>
            <a:r>
              <a:rPr lang="zh-CN" altLang="en-US" dirty="0"/>
              <a:t>学习数学</a:t>
            </a:r>
            <a:endParaRPr lang="zh-CN" altLang="en-US" dirty="0" smtClean="0"/>
          </a:p>
        </p:txBody>
      </p:sp>
    </p:spTree>
    <p:extLst>
      <p:ext uri="{BB962C8B-B14F-4D97-AF65-F5344CB8AC3E}">
        <p14:creationId xmlns:p14="http://schemas.microsoft.com/office/powerpoint/2010/main" val="3239225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二、信息技术的作用</a:t>
            </a:r>
          </a:p>
        </p:txBody>
      </p:sp>
      <p:sp>
        <p:nvSpPr>
          <p:cNvPr id="3" name="内容占位符 2"/>
          <p:cNvSpPr>
            <a:spLocks noGrp="1"/>
          </p:cNvSpPr>
          <p:nvPr>
            <p:ph idx="1"/>
          </p:nvPr>
        </p:nvSpPr>
        <p:spPr/>
        <p:txBody>
          <a:bodyPr/>
          <a:lstStyle/>
          <a:p>
            <a:r>
              <a:rPr lang="zh-CN" altLang="en-US" dirty="0" smtClean="0"/>
              <a:t>观摩方案案例</a:t>
            </a:r>
            <a:endParaRPr lang="en-US" altLang="zh-CN" dirty="0" smtClean="0"/>
          </a:p>
          <a:p>
            <a:r>
              <a:rPr lang="zh-CN" altLang="en-US" dirty="0" smtClean="0"/>
              <a:t>思考：信息技术对数学学科的作用是什么？</a:t>
            </a:r>
            <a:endParaRPr lang="zh-CN" altLang="en-US" dirty="0"/>
          </a:p>
        </p:txBody>
      </p:sp>
    </p:spTree>
    <p:extLst>
      <p:ext uri="{BB962C8B-B14F-4D97-AF65-F5344CB8AC3E}">
        <p14:creationId xmlns:p14="http://schemas.microsoft.com/office/powerpoint/2010/main" val="1634033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黑体"/>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4766</TotalTime>
  <Words>2640</Words>
  <Application>Microsoft Office PowerPoint</Application>
  <PresentationFormat>全屏显示(4:3)</PresentationFormat>
  <Paragraphs>300</Paragraphs>
  <Slides>30</Slides>
  <Notes>4</Notes>
  <HiddenSlides>0</HiddenSlides>
  <MMClips>0</MMClips>
  <ScaleCrop>false</ScaleCrop>
  <HeadingPairs>
    <vt:vector size="6" baseType="variant">
      <vt:variant>
        <vt:lpstr>主题</vt:lpstr>
      </vt:variant>
      <vt:variant>
        <vt:i4>1</vt:i4>
      </vt:variant>
      <vt:variant>
        <vt:lpstr>嵌入 OLE 服务器</vt:lpstr>
      </vt:variant>
      <vt:variant>
        <vt:i4>4</vt:i4>
      </vt:variant>
      <vt:variant>
        <vt:lpstr>幻灯片标题</vt:lpstr>
      </vt:variant>
      <vt:variant>
        <vt:i4>30</vt:i4>
      </vt:variant>
    </vt:vector>
  </HeadingPairs>
  <TitlesOfParts>
    <vt:vector size="35" baseType="lpstr">
      <vt:lpstr>默认设计模板</vt:lpstr>
      <vt:lpstr>Image</vt:lpstr>
      <vt:lpstr>Visio.Drawing.6</vt:lpstr>
      <vt:lpstr>Microsoft Visio Drawing</vt:lpstr>
      <vt:lpstr>Clip</vt:lpstr>
      <vt:lpstr>信息技术与课程整合模式与案例分析（数学） </vt:lpstr>
      <vt:lpstr>导入：如何写好一篇方案？</vt:lpstr>
      <vt:lpstr>几个优秀的教学设计方案</vt:lpstr>
      <vt:lpstr>一、为什么学习数学</vt:lpstr>
      <vt:lpstr>一、为什么学习数学</vt:lpstr>
      <vt:lpstr>一、为什么学习数学</vt:lpstr>
      <vt:lpstr>一、为什么学习数学</vt:lpstr>
      <vt:lpstr>一、为什么学习数学</vt:lpstr>
      <vt:lpstr>二、信息技术的作用</vt:lpstr>
      <vt:lpstr>二、信息技术的作用</vt:lpstr>
      <vt:lpstr>技术作为学习工具，特别是认知工具</vt:lpstr>
      <vt:lpstr>通过使用技术可以促进认知</vt:lpstr>
      <vt:lpstr>例：使复杂问题简单化</vt:lpstr>
      <vt:lpstr>例：辅助对概念的理解</vt:lpstr>
      <vt:lpstr>        在数学认知工具的支持下，学习者有机会利用三个变量来控制二次函数的三个系数，通过画图象来直观感受相关性质,如开口方向,大小,图象的平移变化等。</vt:lpstr>
      <vt:lpstr>例：促进思维外化</vt:lpstr>
      <vt:lpstr>PowerPoint 演示文稿</vt:lpstr>
      <vt:lpstr>例：深刻揭示知识的内在联系</vt:lpstr>
      <vt:lpstr>PowerPoint 演示文稿</vt:lpstr>
      <vt:lpstr>数学学科相关软件与工具</vt:lpstr>
      <vt:lpstr>三、案例观摩 模式总结</vt:lpstr>
      <vt:lpstr>案例《营养午餐》</vt:lpstr>
      <vt:lpstr>案例《乘法运算规律》</vt:lpstr>
      <vt:lpstr>三、信息技术与数学课程整合的教学模式</vt:lpstr>
      <vt:lpstr>概念知识的获得：</vt:lpstr>
      <vt:lpstr>3.1.1 几何概念、规律的“数学实验”教学模式 </vt:lpstr>
      <vt:lpstr>3.1.2  概念的归纳——获得教学模式 </vt:lpstr>
      <vt:lpstr>3.2 复习课教学模式</vt:lpstr>
      <vt:lpstr>五、信息技术与数学教学整合的双主教学的原则</vt:lpstr>
      <vt:lpstr>谢  谢!  </vt:lpstr>
    </vt:vector>
  </TitlesOfParts>
  <Company>tplife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lipu</dc:creator>
  <cp:lastModifiedBy>chenling</cp:lastModifiedBy>
  <cp:revision>259</cp:revision>
  <dcterms:created xsi:type="dcterms:W3CDTF">2006-03-18T09:49:53Z</dcterms:created>
  <dcterms:modified xsi:type="dcterms:W3CDTF">2015-05-24T23:26:12Z</dcterms:modified>
</cp:coreProperties>
</file>