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6" r:id="rId2"/>
    <p:sldId id="310" r:id="rId3"/>
    <p:sldId id="364" r:id="rId4"/>
    <p:sldId id="335" r:id="rId5"/>
    <p:sldId id="336" r:id="rId6"/>
    <p:sldId id="363" r:id="rId7"/>
    <p:sldId id="322" r:id="rId8"/>
    <p:sldId id="365" r:id="rId9"/>
    <p:sldId id="372" r:id="rId10"/>
    <p:sldId id="371" r:id="rId11"/>
    <p:sldId id="366" r:id="rId12"/>
    <p:sldId id="373" r:id="rId13"/>
    <p:sldId id="374" r:id="rId14"/>
    <p:sldId id="367" r:id="rId15"/>
    <p:sldId id="368" r:id="rId16"/>
    <p:sldId id="369" r:id="rId17"/>
    <p:sldId id="375" r:id="rId18"/>
    <p:sldId id="376" r:id="rId19"/>
    <p:sldId id="370" r:id="rId20"/>
    <p:sldId id="378" r:id="rId21"/>
    <p:sldId id="377" r:id="rId22"/>
    <p:sldId id="379" r:id="rId23"/>
    <p:sldId id="380" r:id="rId24"/>
    <p:sldId id="381" r:id="rId25"/>
    <p:sldId id="293" r:id="rId26"/>
    <p:sldId id="267" r:id="rId27"/>
    <p:sldId id="270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0"/>
    <a:srgbClr val="F0F0F0"/>
    <a:srgbClr val="FF3300"/>
    <a:srgbClr val="F25F29"/>
    <a:srgbClr val="91BED4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4" autoAdjust="0"/>
    <p:restoredTop sz="87368" autoAdjust="0"/>
  </p:normalViewPr>
  <p:slideViewPr>
    <p:cSldViewPr>
      <p:cViewPr varScale="1">
        <p:scale>
          <a:sx n="61" d="100"/>
          <a:sy n="61" d="100"/>
        </p:scale>
        <p:origin x="-888" y="126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744D7EC3-CD50-4DA5-B722-330229C0073D}" type="datetimeFigureOut">
              <a:rPr lang="en-US" altLang="zh-CN" smtClean="0"/>
              <a:t>6/10/2013</a:t>
            </a:fld>
            <a:endParaRPr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A9712E5A-FBEB-4329-9E4A-5F20B492F513}" type="slidenum">
              <a:rPr lang="zh-CN" smtClean="0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09590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85BE0011-04E0-4F3F-BFCE-633C944A425A}" type="datetimeFigureOut">
              <a:t>12/17/2009</a:t>
            </a:fld>
            <a:endParaRPr 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DD7D2AD7-BD31-48B9-8C8A-7D4EAE7F6485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13777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r>
              <a:rPr lang="zh-CN" dirty="0" smtClean="0"/>
              <a:t>此模板可用作相册的起始文件。</a:t>
            </a:r>
          </a:p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zh-CN" smtClean="0"/>
              <a:t>1</a:t>
            </a:fld>
            <a:endParaRPr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altLang="zh-CN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414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altLang="zh-CN" smtClean="0"/>
              <a:t>25</a:t>
            </a:fld>
            <a:endParaRPr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altLang="zh-CN" smtClean="0"/>
              <a:t>26</a:t>
            </a:fld>
            <a:endParaRPr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altLang="zh-CN" smtClean="0"/>
              <a:t>27</a:t>
            </a:fld>
            <a:endParaRPr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册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 eaLnBrk="1" latinLnBrk="0" hangingPunct="1">
              <a:buNone/>
              <a:defRPr kumimoji="0" lang="zh-CN"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zh-CN"/>
              <a:t>单击此处添加主标题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横栏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zh-CN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zh-CN"/>
              <a:t>单击此处添加标题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zh-CN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zh-CN"/>
              <a:t>单击此处添加标题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zh-CN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zh-CN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快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CN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zh-CN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zh-CN"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zh-CN"/>
              <a:t>单击此处添加标题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CN" sz="22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 eaLnBrk="1" latinLnBrk="0" hangingPunct="1">
              <a:buNone/>
              <a:defRPr kumimoji="0" lang="zh-CN"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zh-CN"/>
              <a:t>单击此处添加短标题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CN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幻灯胶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CN" sz="14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CN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CN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zh-CN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zh-CN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纵栏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zh-CN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zh-CN"/>
              <a:t>单击此处添加标题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zh-CN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zh-CN"/>
              <a:t>单击此处添加标题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zh-CN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zh-CN"/>
              <a:t>单击此处添加标题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zh-CN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zh-CN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横栏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zh-CN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zh-CN"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zh-CN"/>
              <a:t>单击此处添加标题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混合全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zh-CN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CN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CN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CN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zh-CN"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zh-CN"/>
              <a:t>单击此处添加标题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zh-CN"/>
              <a:t>单击此处添加从属文本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纵栏(带彩色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zh-CN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zh-CN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zh-CN"/>
              <a:t>单击此处添加标题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zh-CN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zh-CN"/>
              <a:t>单击此处添加标题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zh-CN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zh-CN"/>
              <a:t>单击此处添加标题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zh-CN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zh-CN"/>
              <a:t>单击此处添加标题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纵栏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zh-CN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zh-CN"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zh-CN"/>
              <a:t>单击此处添加标题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zh-CN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zh-CN"/>
              <a:t>单击此处添加标题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zh-CN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zh-CN"/>
              <a:t>单击此处添加标题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zh-CN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zh-CN"/>
              <a:t>单击此处添加标题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纵栏(带标题和大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zh-CN"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kumimoji="0" lang="zh-CN"/>
              <a:t>单击此处添加标题样式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zh-CN"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zh-CN"/>
              <a:t>单击此处添加标题文本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zh-CN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zh-CN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混向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zh-CN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zh-CN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zh-CN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册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zh-CN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zh-CN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zh-CN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zh-C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栏: 3 横栏和 2 纵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zh-CN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zh-CN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栏: 2 横栏和 3 纵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zh-CN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照片网格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zh-CN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zh-CN"/>
              <a:t>CLICK TO ADD TITLE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zh-CN"/>
              <a:t>单击此处以将图片的文本添加到右侧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zh-CN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zh-CN"/>
              <a:t>单击此处添加标题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zh-CN"/>
              <a:t>单击此处以将图片的文本添加到右侧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zh-CN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zh-CN"/>
              <a:t>单击此处添加标题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zh-CN"/>
              <a:t>单击此处以将图片的文本添加到右侧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zh-CN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zh-CN"/>
              <a:t>单击此处添加标题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zh-CN"/>
              <a:t>单击此处以将图片的文本添加到左侧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zh-CN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zh-CN"/>
              <a:t>单击此处添加标题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zh-CN"/>
              <a:t>单击此处以将图片的文本添加到左侧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zh-CN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zh-CN"/>
              <a:t>单击此处添加标题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zh-CN"/>
              <a:t>单击此处以将图片的文本添加到右侧</a:t>
            </a:r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zh-CN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zh-CN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照片网格(带彩色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zh-CN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zh-CN"/>
              <a:t>单击此处添加标题</a:t>
            </a:r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zh-CN"/>
              <a:t>单击此处以将图片的文本添加到右侧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zh-CN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zh-CN"/>
              <a:t>单击此处添加标题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zh-CN"/>
              <a:t>单击此处以将图片的文本添加到右侧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zh-CN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zh-CN"/>
              <a:t>单击此处添加标题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zh-CN"/>
              <a:t>单击此处以将图片的文本添加到右侧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zh-CN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zh-CN"/>
              <a:t>单击此处添加标题</a:t>
            </a:r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zh-CN"/>
              <a:t>单击此处以将图片的文本添加到左侧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zh-CN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zh-CN"/>
              <a:t>单击此处添加标题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zh-CN"/>
              <a:t>单击此处以将图片的文本添加到左侧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zh-CN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zh-CN"/>
              <a:t>单击此处添加标题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zh-CN"/>
              <a:t>单击此处以将图片的文本添加到右侧</a:t>
            </a:r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zh-CN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zh-CN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全景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zh-CN"/>
              <a:t>单击此处添加标题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zh-CN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zh-CN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正方形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zh-CN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zh-CN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zh-CN"/>
              <a:t>单击此处添加标题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纵栏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zh-CN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zh-CN"/>
              <a:t>单击此处添加标题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zh-CN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zh-CN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照片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 eaLnBrk="1" latinLnBrk="0" hangingPunct="1">
              <a:buNone/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 eaLnBrk="1" latinLnBrk="0" hangingPunct="1">
              <a:defRPr kumimoji="0" lang="zh-CN"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全页照片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zh-CN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zh-CN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zh-CN"/>
              <a:t>单击此处添加标题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(带颜色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相册节(带 3 纵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 eaLnBrk="1" latinLnBrk="0" hangingPunct="1">
              <a:defRPr kumimoji="0" lang="zh-CN"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kumimoji="0" lang="zh-CN"/>
              <a:t>单击此处添加节标题</a:t>
            </a:r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 eaLnBrk="1" latinLnBrk="0" hangingPunct="1">
              <a:buFontTx/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zh-CN"/>
              <a:t>单击此处添加副标题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zh-CN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zh-CN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zh-CN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向(带透明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zh-CN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zh-C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zh-CN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CN" sz="3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kumimoji="0" lang="zh-CN"/>
              <a:t>单击此处添加标题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 eaLnBrk="1" latinLnBrk="0" hangingPunct="1">
              <a:defRPr kumimoji="0" lang="zh-CN" sz="2000" b="1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 eaLnBrk="1" latinLnBrk="0" hangingPunct="1">
              <a:buNone/>
              <a:defRPr kumimoji="0" lang="zh-CN"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CN" sz="2800"/>
            </a:lvl2pPr>
            <a:lvl3pPr marL="914400" indent="0" eaLnBrk="1" latinLnBrk="0" hangingPunct="1">
              <a:buNone/>
              <a:defRPr kumimoji="0" lang="zh-CN" sz="2400"/>
            </a:lvl3pPr>
            <a:lvl4pPr marL="1371600" indent="0" eaLnBrk="1" latinLnBrk="0" hangingPunct="1">
              <a:buNone/>
              <a:defRPr kumimoji="0" lang="zh-CN" sz="2000"/>
            </a:lvl4pPr>
            <a:lvl5pPr marL="1828800" indent="0" eaLnBrk="1" latinLnBrk="0" hangingPunct="1">
              <a:buNone/>
              <a:defRPr kumimoji="0" lang="zh-CN" sz="2000"/>
            </a:lvl5pPr>
            <a:lvl6pPr marL="2286000" indent="0" eaLnBrk="1" latinLnBrk="0" hangingPunct="1">
              <a:buNone/>
              <a:defRPr kumimoji="0" lang="zh-CN" sz="2000"/>
            </a:lvl6pPr>
            <a:lvl7pPr marL="2743200" indent="0" eaLnBrk="1" latinLnBrk="0" hangingPunct="1">
              <a:buNone/>
              <a:defRPr kumimoji="0" lang="zh-CN" sz="2000"/>
            </a:lvl7pPr>
            <a:lvl8pPr marL="3200400" indent="0" eaLnBrk="1" latinLnBrk="0" hangingPunct="1">
              <a:buNone/>
              <a:defRPr kumimoji="0" lang="zh-CN" sz="2000"/>
            </a:lvl8pPr>
            <a:lvl9pPr marL="3657600" indent="0" eaLnBrk="1" latinLnBrk="0" hangingPunct="1">
              <a:buNone/>
              <a:defRPr kumimoji="0" lang="zh-CN" sz="2000"/>
            </a:lvl9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zh-CN"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zh-C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zh-CN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栏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zh-CN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zh-CN"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zh-CN"/>
              <a:t>单击此处添加标题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 eaLnBrk="1" latinLnBrk="0" hangingPunct="1">
              <a:buNone/>
              <a:defRPr kumimoji="0" lang="zh-CN"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zh-CN"/>
              <a:t>单击此处添加文本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横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zh-CN" sz="240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zh-CN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zh-C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横向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zh-CN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zh-CN" sz="240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zh-CN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zh-CN"/>
              <a:t>单击此处添加标题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纵栏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zh-CN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zh-CN"/>
              <a:t>单击此处添加标题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zh-CN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zh-CN"/>
              <a:t>单击此处添加标题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zh-CN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zh-CN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CN" altLang="en-US" smtClean="0"/>
              <a:t>单击此处编辑母版标题样式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t>12/17/2009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t>‹#›</a:t>
            </a:fld>
            <a:endParaRPr kumimoji="0" lang="zh-CN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CN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58" r:id="rId24"/>
    <p:sldLayoutId id="2147483665" r:id="rId25"/>
    <p:sldLayoutId id="2147483669" r:id="rId26"/>
    <p:sldLayoutId id="2147483654" r:id="rId27"/>
    <p:sldLayoutId id="2147483656" r:id="rId28"/>
    <p:sldLayoutId id="2147483684" r:id="rId2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zh-CN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CN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CN"/>
      </a:defPPr>
      <a:lvl1pPr marL="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C7500"/>
                </a:solidFill>
              </a:rPr>
              <a:t>寻找</a:t>
            </a:r>
            <a:r>
              <a:rPr lang="zh-CN" altLang="en-US" dirty="0"/>
              <a:t>摄影师</a:t>
            </a:r>
            <a:endParaRPr lang="zh-CN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27984" y="4646839"/>
            <a:ext cx="3456384" cy="13620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zh-CN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chemeClr val="bg1"/>
                </a:solidFill>
              </a:rPr>
              <a:t>小组成员：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pPr algn="l"/>
            <a:r>
              <a:rPr lang="zh-CN" altLang="en-US" sz="2800" b="1" dirty="0" smtClean="0">
                <a:solidFill>
                  <a:schemeClr val="bg1"/>
                </a:solidFill>
              </a:rPr>
              <a:t>赵淑霞、沈灵亮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pPr algn="l"/>
            <a:r>
              <a:rPr lang="zh-CN" altLang="en-US" sz="2800" b="1" dirty="0" smtClean="0">
                <a:solidFill>
                  <a:schemeClr val="bg1"/>
                </a:solidFill>
              </a:rPr>
              <a:t>罗亮菊、王雯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-815636" y="1485925"/>
            <a:ext cx="10775272" cy="3886150"/>
            <a:chOff x="-210541" y="534864"/>
            <a:chExt cx="10775272" cy="3886150"/>
          </a:xfrm>
        </p:grpSpPr>
        <p:sp>
          <p:nvSpPr>
            <p:cNvPr id="35" name="椭圆 34"/>
            <p:cNvSpPr/>
            <p:nvPr/>
          </p:nvSpPr>
          <p:spPr>
            <a:xfrm>
              <a:off x="6678581" y="534864"/>
              <a:ext cx="3886150" cy="3886150"/>
            </a:xfrm>
            <a:prstGeom prst="ellipse">
              <a:avLst/>
            </a:prstGeom>
            <a:gradFill>
              <a:gsLst>
                <a:gs pos="71000">
                  <a:schemeClr val="bg1">
                    <a:alpha val="15000"/>
                  </a:schemeClr>
                </a:gs>
                <a:gs pos="90000">
                  <a:schemeClr val="bg1">
                    <a:alpha val="0"/>
                  </a:schemeClr>
                </a:gs>
                <a:gs pos="42000">
                  <a:schemeClr val="bg1">
                    <a:alpha val="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6094710" y="1288306"/>
              <a:ext cx="2427188" cy="2427188"/>
            </a:xfrm>
            <a:prstGeom prst="ellipse">
              <a:avLst/>
            </a:prstGeom>
            <a:gradFill>
              <a:gsLst>
                <a:gs pos="71000">
                  <a:schemeClr val="bg1">
                    <a:alpha val="15000"/>
                  </a:schemeClr>
                </a:gs>
                <a:gs pos="90000">
                  <a:schemeClr val="bg1">
                    <a:alpha val="0"/>
                  </a:schemeClr>
                </a:gs>
                <a:gs pos="42000">
                  <a:schemeClr val="bg1">
                    <a:alpha val="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5299273" y="1651000"/>
              <a:ext cx="1701800" cy="1701800"/>
            </a:xfrm>
            <a:prstGeom prst="ellipse">
              <a:avLst/>
            </a:prstGeom>
            <a:gradFill>
              <a:gsLst>
                <a:gs pos="71000">
                  <a:schemeClr val="bg1">
                    <a:alpha val="15000"/>
                  </a:schemeClr>
                </a:gs>
                <a:gs pos="90000">
                  <a:schemeClr val="bg1">
                    <a:alpha val="0"/>
                  </a:schemeClr>
                </a:gs>
                <a:gs pos="42000">
                  <a:schemeClr val="bg1">
                    <a:alpha val="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3964018" y="1288306"/>
              <a:ext cx="2427188" cy="2427188"/>
            </a:xfrm>
            <a:prstGeom prst="ellipse">
              <a:avLst/>
            </a:prstGeom>
            <a:gradFill>
              <a:gsLst>
                <a:gs pos="71000">
                  <a:schemeClr val="bg1">
                    <a:alpha val="15000"/>
                  </a:schemeClr>
                </a:gs>
                <a:gs pos="90000">
                  <a:schemeClr val="bg1">
                    <a:alpha val="0"/>
                  </a:schemeClr>
                </a:gs>
                <a:gs pos="42000">
                  <a:schemeClr val="bg1">
                    <a:alpha val="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515493" y="1415170"/>
              <a:ext cx="2173460" cy="2173460"/>
            </a:xfrm>
            <a:prstGeom prst="ellipse">
              <a:avLst/>
            </a:prstGeom>
            <a:gradFill>
              <a:gsLst>
                <a:gs pos="71000">
                  <a:schemeClr val="bg1">
                    <a:alpha val="15000"/>
                  </a:schemeClr>
                </a:gs>
                <a:gs pos="90000">
                  <a:schemeClr val="bg1">
                    <a:alpha val="0"/>
                  </a:schemeClr>
                </a:gs>
                <a:gs pos="42000">
                  <a:schemeClr val="bg1">
                    <a:alpha val="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210541" y="775866"/>
              <a:ext cx="3452068" cy="3452068"/>
            </a:xfrm>
            <a:prstGeom prst="ellipse">
              <a:avLst/>
            </a:prstGeom>
            <a:gradFill>
              <a:gsLst>
                <a:gs pos="71000">
                  <a:schemeClr val="bg1">
                    <a:alpha val="15000"/>
                  </a:schemeClr>
                </a:gs>
                <a:gs pos="90000">
                  <a:schemeClr val="bg1">
                    <a:alpha val="0"/>
                  </a:schemeClr>
                </a:gs>
                <a:gs pos="42000">
                  <a:schemeClr val="bg1">
                    <a:alpha val="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525103" y="1096033"/>
              <a:ext cx="2763812" cy="2763812"/>
            </a:xfrm>
            <a:prstGeom prst="ellipse">
              <a:avLst/>
            </a:prstGeom>
            <a:gradFill>
              <a:gsLst>
                <a:gs pos="71000">
                  <a:schemeClr val="bg1">
                    <a:alpha val="15000"/>
                  </a:schemeClr>
                </a:gs>
                <a:gs pos="90000">
                  <a:schemeClr val="bg1">
                    <a:alpha val="0"/>
                  </a:schemeClr>
                </a:gs>
                <a:gs pos="42000">
                  <a:schemeClr val="bg1">
                    <a:alpha val="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525103" y="1415170"/>
              <a:ext cx="2173460" cy="2173460"/>
            </a:xfrm>
            <a:prstGeom prst="ellipse">
              <a:avLst/>
            </a:prstGeom>
            <a:gradFill>
              <a:gsLst>
                <a:gs pos="71000">
                  <a:schemeClr val="bg1">
                    <a:alpha val="15000"/>
                  </a:schemeClr>
                </a:gs>
                <a:gs pos="90000">
                  <a:schemeClr val="bg1">
                    <a:alpha val="0"/>
                  </a:schemeClr>
                </a:gs>
                <a:gs pos="42000">
                  <a:schemeClr val="bg1">
                    <a:alpha val="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388629" y="124932"/>
            <a:ext cx="6603280" cy="6589146"/>
            <a:chOff x="1799657" y="-361838"/>
            <a:chExt cx="5879762" cy="5867176"/>
          </a:xfrm>
        </p:grpSpPr>
        <p:sp>
          <p:nvSpPr>
            <p:cNvPr id="44" name="同心圆 43"/>
            <p:cNvSpPr/>
            <p:nvPr/>
          </p:nvSpPr>
          <p:spPr>
            <a:xfrm>
              <a:off x="1812243" y="-361838"/>
              <a:ext cx="5867176" cy="5867176"/>
            </a:xfrm>
            <a:prstGeom prst="donut">
              <a:avLst>
                <a:gd name="adj" fmla="val 3505"/>
              </a:avLst>
            </a:prstGeom>
            <a:solidFill>
              <a:schemeClr val="bg1">
                <a:alpha val="3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同心圆 44"/>
            <p:cNvSpPr/>
            <p:nvPr/>
          </p:nvSpPr>
          <p:spPr>
            <a:xfrm>
              <a:off x="1799657" y="-326006"/>
              <a:ext cx="5831344" cy="5831344"/>
            </a:xfrm>
            <a:prstGeom prst="donut">
              <a:avLst>
                <a:gd name="adj" fmla="val 2618"/>
              </a:avLst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88388" y="-675456"/>
            <a:ext cx="8133268" cy="8163586"/>
            <a:chOff x="2141604" y="-30438"/>
            <a:chExt cx="5185048" cy="5204376"/>
          </a:xfrm>
        </p:grpSpPr>
        <p:sp>
          <p:nvSpPr>
            <p:cNvPr id="47" name="同心圆 46"/>
            <p:cNvSpPr/>
            <p:nvPr/>
          </p:nvSpPr>
          <p:spPr>
            <a:xfrm>
              <a:off x="2141604" y="-30438"/>
              <a:ext cx="5183886" cy="5204376"/>
            </a:xfrm>
            <a:prstGeom prst="donut">
              <a:avLst>
                <a:gd name="adj" fmla="val 2618"/>
              </a:avLst>
            </a:prstGeom>
            <a:solidFill>
              <a:schemeClr val="bg1">
                <a:alpha val="64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同心圆 47"/>
            <p:cNvSpPr/>
            <p:nvPr/>
          </p:nvSpPr>
          <p:spPr>
            <a:xfrm>
              <a:off x="2165010" y="-9071"/>
              <a:ext cx="5161642" cy="5161642"/>
            </a:xfrm>
            <a:prstGeom prst="donut">
              <a:avLst>
                <a:gd name="adj" fmla="val 2618"/>
              </a:avLst>
            </a:prstGeom>
            <a:solidFill>
              <a:schemeClr val="bg1">
                <a:alpha val="6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同心圆 48"/>
          <p:cNvSpPr/>
          <p:nvPr/>
        </p:nvSpPr>
        <p:spPr>
          <a:xfrm>
            <a:off x="2519487" y="1359959"/>
            <a:ext cx="4183954" cy="4183954"/>
          </a:xfrm>
          <a:prstGeom prst="donut">
            <a:avLst>
              <a:gd name="adj" fmla="val 4136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同心圆 49"/>
          <p:cNvSpPr/>
          <p:nvPr/>
        </p:nvSpPr>
        <p:spPr>
          <a:xfrm>
            <a:off x="1914624" y="804308"/>
            <a:ext cx="5393680" cy="5393680"/>
          </a:xfrm>
          <a:prstGeom prst="donut">
            <a:avLst>
              <a:gd name="adj" fmla="val 4136"/>
            </a:avLst>
          </a:prstGeom>
          <a:gradFill flip="none" rotWithShape="1">
            <a:gsLst>
              <a:gs pos="77000">
                <a:schemeClr val="bg1"/>
              </a:gs>
              <a:gs pos="90000">
                <a:schemeClr val="bg1">
                  <a:alpha val="0"/>
                </a:schemeClr>
              </a:gs>
              <a:gs pos="63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2855714" y="1745398"/>
            <a:ext cx="3511500" cy="3511500"/>
            <a:chOff x="2855714" y="933475"/>
            <a:chExt cx="3511500" cy="3511500"/>
          </a:xfrm>
        </p:grpSpPr>
        <p:sp>
          <p:nvSpPr>
            <p:cNvPr id="52" name="同心圆 51"/>
            <p:cNvSpPr/>
            <p:nvPr/>
          </p:nvSpPr>
          <p:spPr>
            <a:xfrm>
              <a:off x="2855714" y="933475"/>
              <a:ext cx="3511500" cy="3511500"/>
            </a:xfrm>
            <a:prstGeom prst="donut">
              <a:avLst>
                <a:gd name="adj" fmla="val 4136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同心圆 52"/>
            <p:cNvSpPr/>
            <p:nvPr/>
          </p:nvSpPr>
          <p:spPr>
            <a:xfrm>
              <a:off x="3072755" y="1150516"/>
              <a:ext cx="3077418" cy="3077418"/>
            </a:xfrm>
            <a:prstGeom prst="donut">
              <a:avLst>
                <a:gd name="adj" fmla="val 4136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585195" y="2474879"/>
            <a:ext cx="2052538" cy="2052538"/>
            <a:chOff x="2855714" y="933475"/>
            <a:chExt cx="3511500" cy="3511500"/>
          </a:xfrm>
        </p:grpSpPr>
        <p:sp>
          <p:nvSpPr>
            <p:cNvPr id="55" name="同心圆 54"/>
            <p:cNvSpPr/>
            <p:nvPr/>
          </p:nvSpPr>
          <p:spPr>
            <a:xfrm>
              <a:off x="2855714" y="933475"/>
              <a:ext cx="3511500" cy="3511500"/>
            </a:xfrm>
            <a:prstGeom prst="donut">
              <a:avLst>
                <a:gd name="adj" fmla="val 4136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同心圆 55"/>
            <p:cNvSpPr/>
            <p:nvPr/>
          </p:nvSpPr>
          <p:spPr>
            <a:xfrm>
              <a:off x="3072755" y="1150516"/>
              <a:ext cx="3077418" cy="3077418"/>
            </a:xfrm>
            <a:prstGeom prst="donut">
              <a:avLst>
                <a:gd name="adj" fmla="val 4136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椭圆 56"/>
          <p:cNvSpPr/>
          <p:nvPr/>
        </p:nvSpPr>
        <p:spPr>
          <a:xfrm>
            <a:off x="5560949" y="3352514"/>
            <a:ext cx="2411760" cy="59505"/>
          </a:xfrm>
          <a:prstGeom prst="ellipse">
            <a:avLst/>
          </a:prstGeom>
          <a:gradFill>
            <a:gsLst>
              <a:gs pos="80000">
                <a:schemeClr val="accent3">
                  <a:lumMod val="20000"/>
                  <a:lumOff val="80000"/>
                  <a:alpha val="8000"/>
                </a:schemeClr>
              </a:gs>
              <a:gs pos="100000">
                <a:schemeClr val="accent3">
                  <a:lumMod val="20000"/>
                  <a:lumOff val="80000"/>
                  <a:alpha val="0"/>
                </a:schemeClr>
              </a:gs>
              <a:gs pos="0">
                <a:schemeClr val="bg1">
                  <a:alpha val="33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2051720" y="2925183"/>
            <a:ext cx="6475447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zh-CN" altLang="en-US" sz="3200" b="1" dirty="0" smtClean="0">
                <a:solidFill>
                  <a:srgbClr val="FC7500"/>
                </a:solidFill>
              </a:rPr>
              <a:t>谁</a:t>
            </a:r>
            <a:r>
              <a:rPr lang="zh-CN" altLang="en-US" sz="2000" b="1" dirty="0" smtClean="0">
                <a:solidFill>
                  <a:srgbClr val="FC7500"/>
                </a:solidFill>
              </a:rPr>
              <a:t>是你心中</a:t>
            </a:r>
            <a:r>
              <a:rPr lang="zh-CN" altLang="en-US" sz="2000" b="1" dirty="0">
                <a:solidFill>
                  <a:srgbClr val="FC7500"/>
                </a:solidFill>
              </a:rPr>
              <a:t>的摄影</a:t>
            </a:r>
            <a:r>
              <a:rPr lang="zh-CN" altLang="en-US" sz="2000" b="1" dirty="0" smtClean="0">
                <a:solidFill>
                  <a:srgbClr val="FC7500"/>
                </a:solidFill>
              </a:rPr>
              <a:t>大师</a:t>
            </a:r>
            <a:r>
              <a:rPr lang="zh-CN" altLang="en-US" sz="3200" b="1" dirty="0" smtClean="0">
                <a:solidFill>
                  <a:srgbClr val="FC7500"/>
                </a:solidFill>
              </a:rPr>
              <a:t>？</a:t>
            </a:r>
            <a:endParaRPr lang="zh-CN" alt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方正综艺简体" pitchFamily="65" charset="-122"/>
              <a:ea typeface="方正综艺简体" pitchFamily="65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51520" y="2492896"/>
            <a:ext cx="3052031" cy="1719236"/>
            <a:chOff x="2098860" y="2586670"/>
            <a:chExt cx="3052031" cy="1719236"/>
          </a:xfrm>
        </p:grpSpPr>
        <p:sp>
          <p:nvSpPr>
            <p:cNvPr id="60" name="七角星 59"/>
            <p:cNvSpPr/>
            <p:nvPr/>
          </p:nvSpPr>
          <p:spPr>
            <a:xfrm>
              <a:off x="2753709" y="2586670"/>
              <a:ext cx="1719236" cy="1719236"/>
            </a:xfrm>
            <a:prstGeom prst="star7">
              <a:avLst>
                <a:gd name="adj" fmla="val 24420"/>
                <a:gd name="hf" fmla="val 102572"/>
                <a:gd name="vf" fmla="val 105210"/>
              </a:avLst>
            </a:prstGeom>
            <a:gradFill>
              <a:gsLst>
                <a:gs pos="33000">
                  <a:schemeClr val="accent3">
                    <a:lumMod val="20000"/>
                    <a:lumOff val="80000"/>
                    <a:alpha val="39000"/>
                  </a:schemeClr>
                </a:gs>
                <a:gs pos="100000">
                  <a:schemeClr val="accent3">
                    <a:lumMod val="20000"/>
                    <a:lumOff val="80000"/>
                    <a:alpha val="0"/>
                  </a:schemeClr>
                </a:gs>
                <a:gs pos="13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2098860" y="3446611"/>
              <a:ext cx="3052031" cy="45719"/>
            </a:xfrm>
            <a:prstGeom prst="ellipse">
              <a:avLst/>
            </a:prstGeom>
            <a:gradFill>
              <a:gsLst>
                <a:gs pos="33000">
                  <a:schemeClr val="accent3">
                    <a:lumMod val="20000"/>
                    <a:lumOff val="80000"/>
                  </a:schemeClr>
                </a:gs>
                <a:gs pos="89000">
                  <a:schemeClr val="accent3">
                    <a:lumMod val="20000"/>
                    <a:lumOff val="80000"/>
                    <a:alpha val="0"/>
                  </a:schemeClr>
                </a:gs>
                <a:gs pos="13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2905796" y="2939566"/>
              <a:ext cx="1450580" cy="1014090"/>
            </a:xfrm>
            <a:prstGeom prst="ellipse">
              <a:avLst/>
            </a:prstGeom>
            <a:gradFill>
              <a:gsLst>
                <a:gs pos="33000">
                  <a:schemeClr val="accent3">
                    <a:lumMod val="20000"/>
                    <a:lumOff val="80000"/>
                  </a:schemeClr>
                </a:gs>
                <a:gs pos="89000">
                  <a:schemeClr val="accent3">
                    <a:lumMod val="20000"/>
                    <a:lumOff val="80000"/>
                    <a:alpha val="0"/>
                  </a:schemeClr>
                </a:gs>
                <a:gs pos="13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6000" autoRev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72" dur="200" fill="hold"/>
                                        <p:tgtEl>
                                          <p:spTgt spid="5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42" presetClass="path" presetSubtype="0" accel="22222" decel="2222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8.33333E-7 -2.48555E-6 L 0.69167 0.000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4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1.38889E-6 4.32099E-6 L 0.1 -0.0012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6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50"/>
                            </p:stCondLst>
                            <p:childTnLst>
                              <p:par>
                                <p:cTn id="95" presetID="53" presetClass="exit" presetSubtype="32" fill="hold" grpId="1" nodeType="afterEffect">
                                  <p:stCondLst>
                                    <p:cond delay="4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7" grpId="0" animBg="1"/>
      <p:bldP spid="57" grpId="1" animBg="1"/>
      <p:bldP spid="58" grpId="0"/>
      <p:bldP spid="5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73" y="115888"/>
            <a:ext cx="2154915" cy="4611687"/>
          </a:xfrm>
        </p:spPr>
      </p:pic>
      <p:sp>
        <p:nvSpPr>
          <p:cNvPr id="11" name="文本占位符 10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1009798"/>
          </a:xfr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093" y="116632"/>
            <a:ext cx="677108" cy="53437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C7500"/>
                </a:solidFill>
              </a:rPr>
              <a:t>郎静山“集锦摄影”作品</a:t>
            </a:r>
            <a:r>
              <a:rPr lang="zh-CN" altLang="en-US" sz="3200" b="1" dirty="0">
                <a:solidFill>
                  <a:srgbClr val="FC7500"/>
                </a:solidFill>
              </a:rPr>
              <a:t>欣赏</a:t>
            </a:r>
            <a:endParaRPr lang="zh-CN" altLang="en-US" sz="3200" b="1" dirty="0">
              <a:solidFill>
                <a:srgbClr val="FC7500"/>
              </a:solidFill>
            </a:endParaRPr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一、水墨韵味之美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31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二、虚实相生之美</a:t>
            </a:r>
            <a:endParaRPr lang="zh-CN" altLang="en-US" dirty="0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" b="195"/>
          <a:stretch>
            <a:fillRect/>
          </a:stretch>
        </p:blipFill>
        <p:spPr/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1225822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画面最近处是一支横斜倒挂的垂柳，柳枝上星星点点的柳叶仿佛也要凋落。画面中景也是一叶扁舟，扁舟上连人影也没有，水面没有任何波澜，只有渔船的倒影才知道船是漂浮在水面上的，远处是一片灰白色，看似什么都没有，这样的画面虚虚实实，给人留下许多想象空间。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093" y="116632"/>
            <a:ext cx="677108" cy="53437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C7500"/>
                </a:solidFill>
              </a:rPr>
              <a:t>郎静山“集锦摄影”作品</a:t>
            </a:r>
            <a:r>
              <a:rPr lang="zh-CN" altLang="en-US" sz="3200" b="1" dirty="0">
                <a:solidFill>
                  <a:srgbClr val="FC7500"/>
                </a:solidFill>
              </a:rPr>
              <a:t>欣赏</a:t>
            </a:r>
            <a:endParaRPr lang="zh-CN" altLang="en-US" sz="3200" b="1" dirty="0">
              <a:solidFill>
                <a:srgbClr val="FC75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4365104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《</a:t>
            </a:r>
            <a:r>
              <a:rPr lang="zh-CN" altLang="en-US" b="1" dirty="0" smtClean="0">
                <a:solidFill>
                  <a:schemeClr val="bg1"/>
                </a:solidFill>
              </a:rPr>
              <a:t>渔夫归家路</a:t>
            </a:r>
            <a:r>
              <a:rPr lang="en-US" altLang="zh-CN" b="1" dirty="0" smtClean="0">
                <a:solidFill>
                  <a:schemeClr val="bg1"/>
                </a:solidFill>
              </a:rPr>
              <a:t>》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77" y="290549"/>
            <a:ext cx="3503108" cy="4262365"/>
          </a:xfrm>
        </p:spPr>
      </p:pic>
      <p:sp>
        <p:nvSpPr>
          <p:cNvPr id="11" name="文本占位符 10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1009798"/>
          </a:xfr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093" y="116632"/>
            <a:ext cx="677108" cy="53437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C7500"/>
                </a:solidFill>
              </a:rPr>
              <a:t>郎静山“集锦摄影”作品</a:t>
            </a:r>
            <a:r>
              <a:rPr lang="zh-CN" altLang="en-US" sz="3200" b="1" dirty="0">
                <a:solidFill>
                  <a:srgbClr val="FC7500"/>
                </a:solidFill>
              </a:rPr>
              <a:t>欣赏</a:t>
            </a:r>
            <a:endParaRPr lang="zh-CN" altLang="en-US" sz="3200" b="1" dirty="0">
              <a:solidFill>
                <a:srgbClr val="FC7500"/>
              </a:solidFill>
            </a:endParaRPr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二、虚实相生之美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6176" y="4129071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《</a:t>
            </a:r>
            <a:r>
              <a:rPr lang="zh-CN" altLang="en-US" b="1" dirty="0">
                <a:solidFill>
                  <a:schemeClr val="bg1"/>
                </a:solidFill>
              </a:rPr>
              <a:t>鹿苑长春</a:t>
            </a:r>
            <a:r>
              <a:rPr lang="en-US" altLang="zh-CN" b="1" dirty="0" smtClean="0">
                <a:solidFill>
                  <a:schemeClr val="bg1"/>
                </a:solidFill>
              </a:rPr>
              <a:t>》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77" y="229389"/>
            <a:ext cx="3503108" cy="4384684"/>
          </a:xfrm>
        </p:spPr>
      </p:pic>
      <p:sp>
        <p:nvSpPr>
          <p:cNvPr id="11" name="文本占位符 10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1009798"/>
          </a:xfr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093" y="116632"/>
            <a:ext cx="677108" cy="53437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C7500"/>
                </a:solidFill>
              </a:rPr>
              <a:t>郎静山“集锦摄影”作品</a:t>
            </a:r>
            <a:r>
              <a:rPr lang="zh-CN" altLang="en-US" sz="3200" b="1" dirty="0">
                <a:solidFill>
                  <a:srgbClr val="FC7500"/>
                </a:solidFill>
              </a:rPr>
              <a:t>欣赏</a:t>
            </a:r>
            <a:endParaRPr lang="zh-CN" altLang="en-US" sz="3200" b="1" dirty="0">
              <a:solidFill>
                <a:srgbClr val="FC7500"/>
              </a:solidFill>
            </a:endParaRPr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二、虚实相生之美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6176" y="4293096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《</a:t>
            </a:r>
            <a:r>
              <a:rPr lang="zh-CN" altLang="en-US" b="1" dirty="0" smtClean="0">
                <a:solidFill>
                  <a:schemeClr val="bg1"/>
                </a:solidFill>
              </a:rPr>
              <a:t>松鹤延龄</a:t>
            </a:r>
            <a:r>
              <a:rPr lang="en-US" altLang="zh-CN" b="1" dirty="0" smtClean="0">
                <a:solidFill>
                  <a:schemeClr val="bg1"/>
                </a:solidFill>
              </a:rPr>
              <a:t>》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三、恬淡意境之美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画面突兀出一颗老态龙钟的松柏，遥远处是笼罩在烟云之中的山峦群峰。松柏之下有一位老者，悠闲地坐在松软的土地上，一手执拐杖，一手着地，头仰望苍松。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093" y="116632"/>
            <a:ext cx="677108" cy="53437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C7500"/>
                </a:solidFill>
              </a:rPr>
              <a:t>郎静山“集锦摄影”作品</a:t>
            </a:r>
            <a:r>
              <a:rPr lang="zh-CN" altLang="en-US" sz="3200" b="1" dirty="0">
                <a:solidFill>
                  <a:srgbClr val="FC7500"/>
                </a:solidFill>
              </a:rPr>
              <a:t>欣赏</a:t>
            </a:r>
            <a:endParaRPr lang="zh-CN" altLang="en-US" sz="3200" b="1" dirty="0">
              <a:solidFill>
                <a:srgbClr val="FC7500"/>
              </a:solidFill>
            </a:endParaRPr>
          </a:p>
        </p:txBody>
      </p:sp>
      <p:pic>
        <p:nvPicPr>
          <p:cNvPr id="9" name="图片占位符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648"/>
            <a:ext cx="3503108" cy="4259952"/>
          </a:xfr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20" y="0"/>
            <a:ext cx="326898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52120" y="4211796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《</a:t>
            </a:r>
            <a:r>
              <a:rPr lang="zh-CN" altLang="en-US" b="1" dirty="0">
                <a:solidFill>
                  <a:schemeClr val="bg1"/>
                </a:solidFill>
              </a:rPr>
              <a:t>松荫高士</a:t>
            </a:r>
            <a:r>
              <a:rPr lang="en-US" altLang="zh-CN" b="1" dirty="0" smtClean="0">
                <a:solidFill>
                  <a:schemeClr val="bg1"/>
                </a:solidFill>
              </a:rPr>
              <a:t>》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2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三、恬淡意境之美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" b="301"/>
          <a:stretch>
            <a:fillRect/>
          </a:stretch>
        </p:blipFill>
        <p:spPr/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1414462"/>
          </a:xfrm>
        </p:spPr>
        <p:txBody>
          <a:bodyPr>
            <a:normAutofit/>
          </a:bodyPr>
          <a:lstStyle/>
          <a:p>
            <a:r>
              <a:rPr lang="zh-CN" altLang="en-US" dirty="0"/>
              <a:t>皓月当空，缥缈朦胧的云影衬托得这轮圆月越发饱满皎洁，一枝寒梅斜逸，颇有宋词“裁剪冰绡，轻叠数重，淡著燕脂匀注”之清雅风格。虽题识“花好月圆”寓意美好吉祥，但梅花轻盈清素，圆月孤高清冷，仿佛空气中暗香浮动，自成一种超逸俊秀的格调，韵味绵长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93" y="116632"/>
            <a:ext cx="677108" cy="53437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C7500"/>
                </a:solidFill>
              </a:rPr>
              <a:t>郎静山“集锦摄影”作品</a:t>
            </a:r>
            <a:r>
              <a:rPr lang="zh-CN" altLang="en-US" sz="3200" b="1" dirty="0">
                <a:solidFill>
                  <a:srgbClr val="FC7500"/>
                </a:solidFill>
              </a:rPr>
              <a:t>欣赏</a:t>
            </a:r>
            <a:endParaRPr lang="zh-CN" altLang="en-US" sz="3200" b="1" dirty="0">
              <a:solidFill>
                <a:srgbClr val="FC75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5170" y="4297971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《</a:t>
            </a:r>
            <a:r>
              <a:rPr lang="zh-CN" altLang="en-US" b="1" dirty="0">
                <a:solidFill>
                  <a:schemeClr val="bg1"/>
                </a:solidFill>
              </a:rPr>
              <a:t>花好月圆</a:t>
            </a:r>
            <a:r>
              <a:rPr lang="en-US" altLang="zh-CN" b="1" dirty="0" smtClean="0">
                <a:solidFill>
                  <a:schemeClr val="bg1"/>
                </a:solidFill>
              </a:rPr>
              <a:t>》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四、人生境界之美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108180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作品表现的就是佛门道士生活的情景。画面朴素淡雅、简洁凝练、没有烦杂的景物和色彩。唯有宁静祥和的气氛，看他的作品就仿佛进入了佛门境地一般，给人一种心灵上的超脱。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093" y="116632"/>
            <a:ext cx="677108" cy="53437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C7500"/>
                </a:solidFill>
              </a:rPr>
              <a:t>郎静山“集锦摄影”作品</a:t>
            </a:r>
            <a:r>
              <a:rPr lang="zh-CN" altLang="en-US" sz="3200" b="1" dirty="0">
                <a:solidFill>
                  <a:srgbClr val="FC7500"/>
                </a:solidFill>
              </a:rPr>
              <a:t>欣赏</a:t>
            </a:r>
            <a:endParaRPr lang="zh-CN" altLang="en-US" sz="3200" b="1" dirty="0">
              <a:solidFill>
                <a:srgbClr val="FC7500"/>
              </a:solidFill>
            </a:endParaRPr>
          </a:p>
        </p:txBody>
      </p:sp>
      <p:pic>
        <p:nvPicPr>
          <p:cNvPr id="6" name="图片占位符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09" y="229389"/>
            <a:ext cx="3348444" cy="4384684"/>
          </a:xfrm>
        </p:spPr>
      </p:pic>
      <p:sp>
        <p:nvSpPr>
          <p:cNvPr id="7" name="TextBox 6"/>
          <p:cNvSpPr txBox="1"/>
          <p:nvPr/>
        </p:nvSpPr>
        <p:spPr>
          <a:xfrm>
            <a:off x="6300192" y="4282206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《</a:t>
            </a:r>
            <a:r>
              <a:rPr lang="zh-CN" altLang="en-US" b="1" dirty="0">
                <a:solidFill>
                  <a:schemeClr val="bg1"/>
                </a:solidFill>
              </a:rPr>
              <a:t>静观自得</a:t>
            </a:r>
            <a:r>
              <a:rPr lang="en-US" altLang="zh-CN" b="1" dirty="0" smtClean="0">
                <a:solidFill>
                  <a:schemeClr val="bg1"/>
                </a:solidFill>
              </a:rPr>
              <a:t>》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四、人生境界之美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1081806"/>
          </a:xfrm>
        </p:spPr>
        <p:txBody>
          <a:bodyPr>
            <a:normAutofit/>
          </a:bodyPr>
          <a:lstStyle/>
          <a:p>
            <a:r>
              <a:rPr lang="zh-CN" altLang="en-US" dirty="0"/>
              <a:t>画面</a:t>
            </a:r>
            <a:r>
              <a:rPr lang="zh-CN" altLang="en-US" dirty="0" smtClean="0"/>
              <a:t>上只有一株枯干，上面站立着一只孤单的鸟，虽然孤单但不孤寂，虽然冷清但不凄凉。就如佛门修行一般心如止水，宠辱不惊。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093" y="116632"/>
            <a:ext cx="677108" cy="53437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C7500"/>
                </a:solidFill>
              </a:rPr>
              <a:t>郎静山“集锦摄影”作品</a:t>
            </a:r>
            <a:r>
              <a:rPr lang="zh-CN" altLang="en-US" sz="3200" b="1" dirty="0">
                <a:solidFill>
                  <a:srgbClr val="FC7500"/>
                </a:solidFill>
              </a:rPr>
              <a:t>欣赏</a:t>
            </a:r>
            <a:endParaRPr lang="zh-CN" altLang="en-US" sz="3200" b="1" dirty="0">
              <a:solidFill>
                <a:srgbClr val="FC7500"/>
              </a:solidFill>
            </a:endParaRPr>
          </a:p>
        </p:txBody>
      </p:sp>
      <p:pic>
        <p:nvPicPr>
          <p:cNvPr id="6" name="图片占位符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42" y="229389"/>
            <a:ext cx="3309779" cy="4384684"/>
          </a:xfrm>
        </p:spPr>
      </p:pic>
      <p:sp>
        <p:nvSpPr>
          <p:cNvPr id="7" name="TextBox 6"/>
          <p:cNvSpPr txBox="1"/>
          <p:nvPr/>
        </p:nvSpPr>
        <p:spPr>
          <a:xfrm>
            <a:off x="6156176" y="4283804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《</a:t>
            </a:r>
            <a:r>
              <a:rPr lang="zh-CN" altLang="en-US" b="1" dirty="0">
                <a:solidFill>
                  <a:schemeClr val="bg1"/>
                </a:solidFill>
              </a:rPr>
              <a:t>八哥</a:t>
            </a:r>
            <a:r>
              <a:rPr lang="en-US" altLang="zh-CN" b="1" dirty="0" smtClean="0">
                <a:solidFill>
                  <a:schemeClr val="bg1"/>
                </a:solidFill>
              </a:rPr>
              <a:t>》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四、人生境界之美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1081806"/>
          </a:xfrm>
        </p:spPr>
        <p:txBody>
          <a:bodyPr>
            <a:normAutofit/>
          </a:bodyPr>
          <a:lstStyle/>
          <a:p>
            <a:r>
              <a:rPr lang="zh-CN" altLang="en-US" dirty="0"/>
              <a:t>一只</a:t>
            </a:r>
            <a:r>
              <a:rPr lang="zh-CN" altLang="en-US" dirty="0" smtClean="0"/>
              <a:t>典雅的古代花瓶盛装着一株还未发芽枯干，枯枝静静等待春天来临，预示着未来充满希望。这些摄影作品看似很简单，但是蕴藏着人生哲理，那就是人生要简单，欲望不要太多，只要心境平和，就会过上一种宁静和谐的生活。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093" y="116632"/>
            <a:ext cx="677108" cy="53437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C7500"/>
                </a:solidFill>
              </a:rPr>
              <a:t>郎静山“集锦摄影”作品</a:t>
            </a:r>
            <a:r>
              <a:rPr lang="zh-CN" altLang="en-US" sz="3200" b="1" dirty="0">
                <a:solidFill>
                  <a:srgbClr val="FC7500"/>
                </a:solidFill>
              </a:rPr>
              <a:t>欣赏</a:t>
            </a:r>
            <a:endParaRPr lang="zh-CN" altLang="en-US" sz="3200" b="1" dirty="0">
              <a:solidFill>
                <a:srgbClr val="FC7500"/>
              </a:solidFill>
            </a:endParaRPr>
          </a:p>
        </p:txBody>
      </p:sp>
      <p:pic>
        <p:nvPicPr>
          <p:cNvPr id="6" name="图片占位符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6550"/>
            <a:ext cx="3888432" cy="4248472"/>
          </a:xfrm>
        </p:spPr>
      </p:pic>
      <p:sp>
        <p:nvSpPr>
          <p:cNvPr id="7" name="TextBox 6"/>
          <p:cNvSpPr txBox="1"/>
          <p:nvPr/>
        </p:nvSpPr>
        <p:spPr>
          <a:xfrm>
            <a:off x="6643321" y="3923764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《</a:t>
            </a:r>
            <a:r>
              <a:rPr lang="zh-CN" altLang="en-US" b="1" dirty="0" smtClean="0">
                <a:solidFill>
                  <a:schemeClr val="bg1"/>
                </a:solidFill>
              </a:rPr>
              <a:t>春天</a:t>
            </a:r>
            <a:r>
              <a:rPr lang="en-US" altLang="zh-CN" b="1" dirty="0" smtClean="0">
                <a:solidFill>
                  <a:schemeClr val="bg1"/>
                </a:solidFill>
              </a:rPr>
              <a:t>》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86063" y="5229200"/>
            <a:ext cx="7488833" cy="1414462"/>
          </a:xfrm>
        </p:spPr>
        <p:txBody>
          <a:bodyPr>
            <a:noAutofit/>
          </a:bodyPr>
          <a:lstStyle/>
          <a:p>
            <a:r>
              <a:rPr lang="zh-CN" altLang="en-US" dirty="0" smtClean="0"/>
              <a:t>图的细节</a:t>
            </a:r>
            <a:r>
              <a:rPr lang="zh-CN" altLang="en-US" dirty="0"/>
              <a:t>乃取景自不同地方、不同国家；作品中的树石乃取材自法国巴比松，凉亭乃摄于韩国，亭中高士乃作客八德园时为大千先生所摄，其他树木取自碧瑶山，远处山峰取自黄山西海，石上小亭，摄自模型，经历二年的时间精心策划及构图而成此巨作。作品中采中国水墨画中特有的手卷构图方式，由左向右延伸、由疏至密、由虚至实，起、承、转、合安排流畅和谐；许多点景虽取材自他国，但不具异国风味，反显浓厚中国</a:t>
            </a:r>
            <a:r>
              <a:rPr lang="zh-CN" altLang="en-US" dirty="0" smtClean="0"/>
              <a:t>情趣。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093" y="1514229"/>
            <a:ext cx="677108" cy="53437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C7500"/>
                </a:solidFill>
              </a:rPr>
              <a:t>郎静山“集锦摄影”作品</a:t>
            </a:r>
            <a:r>
              <a:rPr lang="zh-CN" altLang="en-US" sz="3200" b="1" dirty="0">
                <a:solidFill>
                  <a:srgbClr val="FC7500"/>
                </a:solidFill>
              </a:rPr>
              <a:t>欣赏</a:t>
            </a:r>
            <a:endParaRPr lang="zh-CN" altLang="en-US" sz="3200" b="1" dirty="0">
              <a:solidFill>
                <a:srgbClr val="FC75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6" y="64023"/>
            <a:ext cx="8858360" cy="12047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9"/>
          <a:stretch/>
        </p:blipFill>
        <p:spPr>
          <a:xfrm>
            <a:off x="827584" y="1514229"/>
            <a:ext cx="6774073" cy="36075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8304" y="4730043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《</a:t>
            </a:r>
            <a:r>
              <a:rPr lang="zh-CN" altLang="en-US" b="1" dirty="0">
                <a:solidFill>
                  <a:schemeClr val="bg1"/>
                </a:solidFill>
              </a:rPr>
              <a:t>湖山揽胜图</a:t>
            </a:r>
            <a:r>
              <a:rPr lang="en-US" altLang="zh-CN" b="1" dirty="0" smtClean="0">
                <a:solidFill>
                  <a:schemeClr val="bg1"/>
                </a:solidFill>
              </a:rPr>
              <a:t>》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2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30"/>
          <p:cNvGrpSpPr>
            <a:grpSpLocks/>
          </p:cNvGrpSpPr>
          <p:nvPr/>
        </p:nvGrpSpPr>
        <p:grpSpPr bwMode="auto">
          <a:xfrm>
            <a:off x="729242" y="-1833741"/>
            <a:ext cx="2252390" cy="4900991"/>
            <a:chOff x="2384115" y="-2878099"/>
            <a:chExt cx="2640629" cy="6610651"/>
          </a:xfrm>
        </p:grpSpPr>
        <p:grpSp>
          <p:nvGrpSpPr>
            <p:cNvPr id="8" name="组合 83"/>
            <p:cNvGrpSpPr>
              <a:grpSpLocks/>
            </p:cNvGrpSpPr>
            <p:nvPr/>
          </p:nvGrpSpPr>
          <p:grpSpPr bwMode="auto">
            <a:xfrm>
              <a:off x="2384115" y="-2878099"/>
              <a:ext cx="2640629" cy="6610651"/>
              <a:chOff x="5366480" y="-869417"/>
              <a:chExt cx="2640629" cy="6610651"/>
            </a:xfrm>
          </p:grpSpPr>
          <p:cxnSp>
            <p:nvCxnSpPr>
              <p:cNvPr id="10" name="直接连接符 9"/>
              <p:cNvCxnSpPr>
                <a:stCxn id="11" idx="0"/>
              </p:cNvCxnSpPr>
              <p:nvPr/>
            </p:nvCxnSpPr>
            <p:spPr>
              <a:xfrm flipH="1" flipV="1">
                <a:off x="6520384" y="-869417"/>
                <a:ext cx="166411" cy="391597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图文框 10"/>
              <p:cNvSpPr/>
              <p:nvPr/>
            </p:nvSpPr>
            <p:spPr>
              <a:xfrm>
                <a:off x="5366480" y="3046553"/>
                <a:ext cx="2640629" cy="2694681"/>
              </a:xfrm>
              <a:prstGeom prst="frame">
                <a:avLst/>
              </a:prstGeom>
              <a:solidFill>
                <a:schemeClr val="accent6">
                  <a:lumMod val="75000"/>
                </a:schemeClr>
              </a:solidFill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Box 132"/>
            <p:cNvSpPr txBox="1">
              <a:spLocks noChangeArrowheads="1"/>
            </p:cNvSpPr>
            <p:nvPr/>
          </p:nvSpPr>
          <p:spPr bwMode="auto">
            <a:xfrm>
              <a:off x="2647623" y="1681211"/>
              <a:ext cx="2113611" cy="1619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72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摄</a:t>
              </a:r>
              <a:endParaRPr lang="en-US" altLang="zh-CN" sz="7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135"/>
          <p:cNvGrpSpPr>
            <a:grpSpLocks/>
          </p:cNvGrpSpPr>
          <p:nvPr/>
        </p:nvGrpSpPr>
        <p:grpSpPr bwMode="auto">
          <a:xfrm>
            <a:off x="4622182" y="-1311238"/>
            <a:ext cx="2220912" cy="6721475"/>
            <a:chOff x="2384115" y="-2878093"/>
            <a:chExt cx="2307806" cy="6982706"/>
          </a:xfrm>
        </p:grpSpPr>
        <p:grpSp>
          <p:nvGrpSpPr>
            <p:cNvPr id="13" name="组合 108"/>
            <p:cNvGrpSpPr>
              <a:grpSpLocks/>
            </p:cNvGrpSpPr>
            <p:nvPr/>
          </p:nvGrpSpPr>
          <p:grpSpPr bwMode="auto">
            <a:xfrm>
              <a:off x="2384115" y="-2878093"/>
              <a:ext cx="2307806" cy="6982706"/>
              <a:chOff x="5366480" y="-869411"/>
              <a:chExt cx="2307806" cy="6982706"/>
            </a:xfrm>
          </p:grpSpPr>
          <p:cxnSp>
            <p:nvCxnSpPr>
              <p:cNvPr id="15" name="直接连接符 14"/>
              <p:cNvCxnSpPr>
                <a:stCxn id="16" idx="0"/>
              </p:cNvCxnSpPr>
              <p:nvPr/>
            </p:nvCxnSpPr>
            <p:spPr>
              <a:xfrm rot="5400000" flipH="1" flipV="1">
                <a:off x="4188417" y="1463380"/>
                <a:ext cx="4665583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图文框 15"/>
              <p:cNvSpPr/>
              <p:nvPr/>
            </p:nvSpPr>
            <p:spPr>
              <a:xfrm>
                <a:off x="5366480" y="3796260"/>
                <a:ext cx="2307806" cy="2317035"/>
              </a:xfrm>
              <a:prstGeom prst="frame">
                <a:avLst>
                  <a:gd name="adj1" fmla="val 11258"/>
                </a:avLst>
              </a:prstGeom>
              <a:solidFill>
                <a:schemeClr val="accent6">
                  <a:lumMod val="75000"/>
                </a:schemeClr>
              </a:solidFill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TextBox 137"/>
            <p:cNvSpPr txBox="1">
              <a:spLocks noChangeArrowheads="1"/>
            </p:cNvSpPr>
            <p:nvPr/>
          </p:nvSpPr>
          <p:spPr bwMode="auto">
            <a:xfrm>
              <a:off x="2657776" y="2210265"/>
              <a:ext cx="1844129" cy="163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96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大</a:t>
              </a:r>
              <a:endParaRPr lang="en-US" altLang="zh-CN" sz="9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7" name="组合 140"/>
          <p:cNvGrpSpPr>
            <a:grpSpLocks/>
          </p:cNvGrpSpPr>
          <p:nvPr/>
        </p:nvGrpSpPr>
        <p:grpSpPr bwMode="auto">
          <a:xfrm>
            <a:off x="3723429" y="-2046775"/>
            <a:ext cx="1121863" cy="4745949"/>
            <a:chOff x="5366480" y="-5651626"/>
            <a:chExt cx="2307806" cy="11625652"/>
          </a:xfrm>
        </p:grpSpPr>
        <p:cxnSp>
          <p:nvCxnSpPr>
            <p:cNvPr id="18" name="直接连接符 17"/>
            <p:cNvCxnSpPr>
              <a:stCxn id="19" idx="0"/>
            </p:cNvCxnSpPr>
            <p:nvPr/>
          </p:nvCxnSpPr>
          <p:spPr>
            <a:xfrm rot="5400000" flipH="1" flipV="1">
              <a:off x="1818445" y="-952118"/>
              <a:ext cx="9447601" cy="48585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图文框 18"/>
            <p:cNvSpPr/>
            <p:nvPr/>
          </p:nvSpPr>
          <p:spPr>
            <a:xfrm>
              <a:off x="5366480" y="3796260"/>
              <a:ext cx="2307806" cy="2177766"/>
            </a:xfrm>
            <a:prstGeom prst="frame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我</a:t>
              </a:r>
            </a:p>
          </p:txBody>
        </p:sp>
      </p:grpSp>
      <p:grpSp>
        <p:nvGrpSpPr>
          <p:cNvPr id="20" name="组合 143"/>
          <p:cNvGrpSpPr>
            <a:grpSpLocks/>
          </p:cNvGrpSpPr>
          <p:nvPr/>
        </p:nvGrpSpPr>
        <p:grpSpPr bwMode="auto">
          <a:xfrm>
            <a:off x="1694025" y="-238313"/>
            <a:ext cx="2171846" cy="6343650"/>
            <a:chOff x="1857729" y="-2878096"/>
            <a:chExt cx="2834193" cy="6843441"/>
          </a:xfrm>
        </p:grpSpPr>
        <p:grpSp>
          <p:nvGrpSpPr>
            <p:cNvPr id="21" name="组合 113"/>
            <p:cNvGrpSpPr>
              <a:grpSpLocks/>
            </p:cNvGrpSpPr>
            <p:nvPr/>
          </p:nvGrpSpPr>
          <p:grpSpPr bwMode="auto">
            <a:xfrm>
              <a:off x="1857729" y="-2878096"/>
              <a:ext cx="2834193" cy="6843441"/>
              <a:chOff x="4840094" y="-869414"/>
              <a:chExt cx="2834193" cy="6843441"/>
            </a:xfrm>
          </p:grpSpPr>
          <p:cxnSp>
            <p:nvCxnSpPr>
              <p:cNvPr id="23" name="直接连接符 22"/>
              <p:cNvCxnSpPr>
                <a:stCxn id="24" idx="0"/>
              </p:cNvCxnSpPr>
              <p:nvPr/>
            </p:nvCxnSpPr>
            <p:spPr>
              <a:xfrm flipV="1">
                <a:off x="6257191" y="-869414"/>
                <a:ext cx="263193" cy="4629701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图文框 23"/>
              <p:cNvSpPr/>
              <p:nvPr/>
            </p:nvSpPr>
            <p:spPr>
              <a:xfrm>
                <a:off x="4840094" y="3760287"/>
                <a:ext cx="2834193" cy="2213740"/>
              </a:xfrm>
              <a:prstGeom prst="frame">
                <a:avLst/>
              </a:prstGeom>
              <a:solidFill>
                <a:schemeClr val="accent6">
                  <a:lumMod val="75000"/>
                </a:schemeClr>
              </a:solidFill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TextBox 145"/>
            <p:cNvSpPr txBox="1">
              <a:spLocks noChangeArrowheads="1"/>
            </p:cNvSpPr>
            <p:nvPr/>
          </p:nvSpPr>
          <p:spPr bwMode="auto">
            <a:xfrm>
              <a:off x="2352760" y="2294159"/>
              <a:ext cx="1844130" cy="1294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72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影</a:t>
              </a:r>
              <a:endParaRPr lang="en-US" altLang="zh-CN" sz="7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" name="组合 140"/>
          <p:cNvGrpSpPr>
            <a:grpSpLocks/>
          </p:cNvGrpSpPr>
          <p:nvPr/>
        </p:nvGrpSpPr>
        <p:grpSpPr bwMode="auto">
          <a:xfrm>
            <a:off x="7417850" y="-109210"/>
            <a:ext cx="1546638" cy="4592636"/>
            <a:chOff x="4074111" y="-5651620"/>
            <a:chExt cx="4733484" cy="11625646"/>
          </a:xfrm>
        </p:grpSpPr>
        <p:cxnSp>
          <p:nvCxnSpPr>
            <p:cNvPr id="26" name="直接连接符 25"/>
            <p:cNvCxnSpPr>
              <a:stCxn id="27" idx="0"/>
            </p:cNvCxnSpPr>
            <p:nvPr/>
          </p:nvCxnSpPr>
          <p:spPr>
            <a:xfrm flipV="1">
              <a:off x="6440853" y="-5651620"/>
              <a:ext cx="125689" cy="9447881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图文框 26"/>
            <p:cNvSpPr/>
            <p:nvPr/>
          </p:nvSpPr>
          <p:spPr>
            <a:xfrm>
              <a:off x="4074111" y="3796261"/>
              <a:ext cx="4733484" cy="2177765"/>
            </a:xfrm>
            <a:prstGeom prst="frame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心中的</a:t>
              </a:r>
            </a:p>
          </p:txBody>
        </p:sp>
      </p:grpSp>
      <p:grpSp>
        <p:nvGrpSpPr>
          <p:cNvPr id="28" name="组合 135"/>
          <p:cNvGrpSpPr>
            <a:grpSpLocks/>
          </p:cNvGrpSpPr>
          <p:nvPr/>
        </p:nvGrpSpPr>
        <p:grpSpPr bwMode="auto">
          <a:xfrm>
            <a:off x="5669358" y="-3177955"/>
            <a:ext cx="2347471" cy="6130061"/>
            <a:chOff x="2373152" y="-3146962"/>
            <a:chExt cx="1822641" cy="6670857"/>
          </a:xfrm>
        </p:grpSpPr>
        <p:grpSp>
          <p:nvGrpSpPr>
            <p:cNvPr id="29" name="组合 108"/>
            <p:cNvGrpSpPr>
              <a:grpSpLocks/>
            </p:cNvGrpSpPr>
            <p:nvPr/>
          </p:nvGrpSpPr>
          <p:grpSpPr bwMode="auto">
            <a:xfrm>
              <a:off x="2373152" y="-3146962"/>
              <a:ext cx="1822641" cy="6527286"/>
              <a:chOff x="5355517" y="-1138280"/>
              <a:chExt cx="1822641" cy="6527286"/>
            </a:xfrm>
          </p:grpSpPr>
          <p:cxnSp>
            <p:nvCxnSpPr>
              <p:cNvPr id="31" name="直接连接符 30"/>
              <p:cNvCxnSpPr>
                <a:stCxn id="32" idx="0"/>
              </p:cNvCxnSpPr>
              <p:nvPr/>
            </p:nvCxnSpPr>
            <p:spPr>
              <a:xfrm flipV="1">
                <a:off x="6266839" y="-1138280"/>
                <a:ext cx="211846" cy="4213246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图文框 31"/>
              <p:cNvSpPr/>
              <p:nvPr/>
            </p:nvSpPr>
            <p:spPr>
              <a:xfrm>
                <a:off x="5355517" y="3074966"/>
                <a:ext cx="1822641" cy="2314040"/>
              </a:xfrm>
              <a:prstGeom prst="frame">
                <a:avLst>
                  <a:gd name="adj1" fmla="val 11258"/>
                </a:avLst>
              </a:prstGeom>
              <a:solidFill>
                <a:schemeClr val="accent6">
                  <a:lumMod val="75000"/>
                </a:schemeClr>
              </a:solidFill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TextBox 137"/>
            <p:cNvSpPr txBox="1">
              <a:spLocks noChangeArrowheads="1"/>
            </p:cNvSpPr>
            <p:nvPr/>
          </p:nvSpPr>
          <p:spPr bwMode="auto">
            <a:xfrm>
              <a:off x="2472427" y="1697353"/>
              <a:ext cx="1496508" cy="1826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88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师</a:t>
              </a:r>
              <a:endParaRPr lang="en-US" altLang="zh-CN" sz="8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419"/>
          <a:stretch/>
        </p:blipFill>
        <p:spPr>
          <a:xfrm>
            <a:off x="0" y="0"/>
            <a:ext cx="9105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66667E-6 -4.44444E-6 L 1.66667E-6 0.01917 " pathEditMode="relative" rAng="0" ptsTypes="AA">
                                      <p:cBhvr>
                                        <p:cTn id="10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1.11111E-6 -2.22222E-6 L 1.11111E-6 0.02556 " pathEditMode="relative" rAng="0" ptsTypes="AA">
                                      <p:cBhvr>
                                        <p:cTn id="1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2.77778E-7 0 L -2.77778E-7 0.01889 " pathEditMode="relative" rAng="0" ptsTypes="AA">
                                      <p:cBhvr>
                                        <p:cTn id="2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1.94444E-6 2.22222E-6 L 1.94444E-6 0.02139 " pathEditMode="relative" rAng="0" ptsTypes="AA">
                                      <p:cBhvr>
                                        <p:cTn id="2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pat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1.66667E-6 -4.44444E-6 L 1.66667E-6 0.01917 " pathEditMode="relative" rAng="0" ptsTypes="AA">
                                      <p:cBhvr>
                                        <p:cTn id="3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pat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2.22222E-6 L 1.94444E-6 0.02139 " pathEditMode="relative" rAng="0" ptsTypes="AA">
                                      <p:cBhvr>
                                        <p:cTn id="40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86063" y="5229200"/>
            <a:ext cx="7488833" cy="1414462"/>
          </a:xfrm>
        </p:spPr>
        <p:txBody>
          <a:bodyPr>
            <a:noAutofit/>
          </a:bodyPr>
          <a:lstStyle/>
          <a:p>
            <a:pPr algn="ctr"/>
            <a:r>
              <a:rPr lang="zh-CN" altLang="en-US" dirty="0">
                <a:solidFill>
                  <a:srgbClr val="FC7500"/>
                </a:solidFill>
              </a:rPr>
              <a:t>百鹤悠悠步春秋，从容淡定写清流。风花雪月故园梦，留取诗心满神州</a:t>
            </a:r>
            <a:r>
              <a:rPr lang="zh-CN" altLang="en-US" dirty="0" smtClean="0">
                <a:solidFill>
                  <a:srgbClr val="FC7500"/>
                </a:solidFill>
              </a:rPr>
              <a:t>。</a:t>
            </a:r>
            <a:endParaRPr lang="en-US" altLang="zh-CN" dirty="0" smtClean="0">
              <a:solidFill>
                <a:srgbClr val="FC7500"/>
              </a:solidFill>
            </a:endParaRPr>
          </a:p>
          <a:p>
            <a:r>
              <a:rPr lang="zh-CN" altLang="en-US" dirty="0"/>
              <a:t>集锦摄影是“郎氏风格”的杰作，在于尺幅之中成影于气象万千的画意效果。事实上这样的作品来之不易。每一帧作品花费的时间、功夫不一。有的只要拍几次即可成功。有的得花上几十张甚至几百张照片素材，才得以完成。通常一幅作品约需数十次试验放大，用尽匠心，方能浑然成趣。例如他的</a:t>
            </a:r>
            <a:r>
              <a:rPr lang="en-US" altLang="zh-CN" dirty="0"/>
              <a:t>《</a:t>
            </a:r>
            <a:r>
              <a:rPr lang="zh-CN" altLang="en-US" dirty="0"/>
              <a:t>百鹤图</a:t>
            </a:r>
            <a:r>
              <a:rPr lang="en-US" altLang="zh-CN" dirty="0"/>
              <a:t>》</a:t>
            </a:r>
            <a:r>
              <a:rPr lang="zh-CN" altLang="en-US" dirty="0"/>
              <a:t>完成时间跨度长达</a:t>
            </a:r>
            <a:r>
              <a:rPr lang="en-US" altLang="zh-CN" dirty="0"/>
              <a:t>77</a:t>
            </a:r>
            <a:r>
              <a:rPr lang="zh-CN" altLang="en-US" dirty="0"/>
              <a:t>年。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93" y="1514229"/>
            <a:ext cx="677108" cy="53437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C7500"/>
                </a:solidFill>
              </a:rPr>
              <a:t>郎静山“集锦摄影”作品</a:t>
            </a:r>
            <a:r>
              <a:rPr lang="zh-CN" altLang="en-US" sz="3200" b="1" dirty="0">
                <a:solidFill>
                  <a:srgbClr val="FC7500"/>
                </a:solidFill>
              </a:rPr>
              <a:t>欣赏</a:t>
            </a:r>
            <a:endParaRPr lang="zh-CN" altLang="en-US" sz="3200" b="1" dirty="0">
              <a:solidFill>
                <a:srgbClr val="FC75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2" b="51340"/>
          <a:stretch/>
        </p:blipFill>
        <p:spPr>
          <a:xfrm>
            <a:off x="1164968" y="116206"/>
            <a:ext cx="6624736" cy="13980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5"/>
          <a:stretch/>
        </p:blipFill>
        <p:spPr>
          <a:xfrm>
            <a:off x="1849044" y="1610763"/>
            <a:ext cx="5387252" cy="36184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16282" y="4859868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《</a:t>
            </a:r>
            <a:r>
              <a:rPr lang="zh-CN" altLang="en-US" b="1" dirty="0" smtClean="0">
                <a:solidFill>
                  <a:schemeClr val="bg1"/>
                </a:solidFill>
              </a:rPr>
              <a:t>百鹤图</a:t>
            </a:r>
            <a:r>
              <a:rPr lang="en-US" altLang="zh-CN" b="1" dirty="0" smtClean="0">
                <a:solidFill>
                  <a:schemeClr val="bg1"/>
                </a:solidFill>
              </a:rPr>
              <a:t>》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7914456" cy="3888432"/>
          </a:xfrm>
        </p:spPr>
        <p:txBody>
          <a:bodyPr>
            <a:norm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、技巧的考验与时间的投入</a:t>
            </a:r>
            <a:endParaRPr lang="en-US" altLang="zh-CN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dirty="0" smtClean="0"/>
              <a:t>郎静山</a:t>
            </a:r>
            <a:r>
              <a:rPr lang="zh-CN" altLang="en-US" dirty="0"/>
              <a:t>认为，集锦摄影，</a:t>
            </a:r>
            <a:r>
              <a:rPr lang="zh-CN" altLang="en-US" b="1" dirty="0">
                <a:solidFill>
                  <a:srgbClr val="FF0000"/>
                </a:solidFill>
              </a:rPr>
              <a:t>拍摄技巧</a:t>
            </a:r>
            <a:r>
              <a:rPr lang="zh-CN" altLang="en-US" dirty="0"/>
              <a:t>固然重要，但是，</a:t>
            </a:r>
            <a:r>
              <a:rPr lang="zh-CN" altLang="en-US" b="1" dirty="0">
                <a:solidFill>
                  <a:srgbClr val="FF0000"/>
                </a:solidFill>
              </a:rPr>
              <a:t>冲洗、剪裁、放大组合</a:t>
            </a:r>
            <a:r>
              <a:rPr lang="zh-CN" altLang="en-US" dirty="0"/>
              <a:t>等技巧更为重要。每幅成功的艺术作品，都是在窒闷面黑暗的冲映室中的心血结晶。 </a:t>
            </a:r>
          </a:p>
          <a:p>
            <a:r>
              <a:rPr lang="zh-CN" altLang="en-US" dirty="0"/>
              <a:t>集锦摄影是“郎氏风格”的杰作，在于尺幅之中成影于气象万千的画意效果。事实上这样的作品来之不易。每一帧作品花费的时间、功夫不一。有的只要拍几次即可成功。有的得花上几十张甚至几百张照片素材，才得以完成。通常一幅作品约需数十次试验放大，</a:t>
            </a:r>
            <a:r>
              <a:rPr lang="zh-CN" altLang="en-US" b="1" dirty="0">
                <a:solidFill>
                  <a:srgbClr val="FF0000"/>
                </a:solidFill>
              </a:rPr>
              <a:t>用尽匠心，方能浑然成趣</a:t>
            </a:r>
            <a:r>
              <a:rPr lang="zh-CN" altLang="en-US" dirty="0"/>
              <a:t>。例如他的</a:t>
            </a:r>
            <a:r>
              <a:rPr lang="en-US" altLang="zh-CN" dirty="0"/>
              <a:t>《</a:t>
            </a:r>
            <a:r>
              <a:rPr lang="zh-CN" altLang="en-US" dirty="0"/>
              <a:t>百鹤图</a:t>
            </a:r>
            <a:r>
              <a:rPr lang="en-US" altLang="zh-CN" dirty="0"/>
              <a:t>》</a:t>
            </a:r>
            <a:r>
              <a:rPr lang="zh-CN" altLang="en-US" dirty="0"/>
              <a:t>完成时间跨度长达</a:t>
            </a:r>
            <a:r>
              <a:rPr lang="en-US" altLang="zh-CN" dirty="0"/>
              <a:t>77</a:t>
            </a:r>
            <a:r>
              <a:rPr lang="zh-CN" altLang="en-US" dirty="0"/>
              <a:t>年。</a:t>
            </a:r>
            <a:r>
              <a:rPr lang="en-US" altLang="zh-CN" dirty="0"/>
              <a:t>《</a:t>
            </a:r>
            <a:r>
              <a:rPr lang="zh-CN" altLang="en-US" dirty="0"/>
              <a:t>松鹤长春</a:t>
            </a:r>
            <a:r>
              <a:rPr lang="en-US" altLang="zh-CN" dirty="0"/>
              <a:t>》</a:t>
            </a:r>
            <a:r>
              <a:rPr lang="zh-CN" altLang="en-US" dirty="0"/>
              <a:t>这幅用了四张底片完成的佳作，时间跨度达</a:t>
            </a:r>
            <a:r>
              <a:rPr lang="en-US" altLang="zh-CN" dirty="0"/>
              <a:t>33</a:t>
            </a:r>
            <a:r>
              <a:rPr lang="zh-CN" altLang="en-US" dirty="0"/>
              <a:t>年。这也是集锦摄影的珍贵之处，也是郎静山得以名扬国际近百年的原因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33400"/>
            <a:ext cx="6876256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zh-CN" altLang="en-US" sz="2400" b="1" dirty="0">
                <a:solidFill>
                  <a:srgbClr val="FC7500"/>
                </a:solidFill>
              </a:rPr>
              <a:t>三、郎静山“集锦摄影”技巧基础探讨 </a:t>
            </a:r>
            <a:endParaRPr lang="zh-CN" sz="2400" b="1" dirty="0">
              <a:solidFill>
                <a:srgbClr val="FC7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5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7772400" cy="3312368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、材料来源于生活，进行艺术创造</a:t>
            </a:r>
            <a:endParaRPr lang="en-US" altLang="zh-CN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dirty="0" smtClean="0"/>
              <a:t>有人</a:t>
            </a:r>
            <a:r>
              <a:rPr lang="zh-CN" altLang="en-US" dirty="0"/>
              <a:t>问，郎静山“集锦摄影”之法的艺术技巧、要诀是什么？我理解就是</a:t>
            </a:r>
            <a:r>
              <a:rPr lang="zh-CN" altLang="en-US" b="1" dirty="0">
                <a:solidFill>
                  <a:srgbClr val="FF0000"/>
                </a:solidFill>
              </a:rPr>
              <a:t>对生活中所得到的感受</a:t>
            </a:r>
            <a:r>
              <a:rPr lang="zh-CN" altLang="en-US" dirty="0"/>
              <a:t>、收集到的资料，进行艺术构思，艺术创造，艺术加工，然后重新塑造画意。在有限的画幅中，达到无限境地。制作集锦摄影的要诀，在于不违背自然。它的创作步骤，包括</a:t>
            </a:r>
            <a:r>
              <a:rPr lang="zh-CN" altLang="en-US" b="1" dirty="0">
                <a:solidFill>
                  <a:srgbClr val="FF0000"/>
                </a:solidFill>
              </a:rPr>
              <a:t>收集素材，排比图片，规划草图，接合底片</a:t>
            </a:r>
            <a:r>
              <a:rPr lang="zh-CN" altLang="en-US" dirty="0"/>
              <a:t>等几个过程。拍摄物景</a:t>
            </a:r>
            <a:r>
              <a:rPr lang="zh-CN" altLang="en-US" b="1" dirty="0">
                <a:solidFill>
                  <a:srgbClr val="FF0000"/>
                </a:solidFill>
              </a:rPr>
              <a:t>不限于地，不限于时，不限于远近，不限于气候</a:t>
            </a:r>
            <a:r>
              <a:rPr lang="zh-CN" altLang="en-US" dirty="0"/>
              <a:t>，随游所至，任意取舍，</a:t>
            </a:r>
            <a:r>
              <a:rPr lang="zh-CN" altLang="en-US" b="1" dirty="0">
                <a:solidFill>
                  <a:srgbClr val="FF0000"/>
                </a:solidFill>
              </a:rPr>
              <a:t>一花一木，一水一石</a:t>
            </a:r>
            <a:r>
              <a:rPr lang="zh-CN" altLang="en-US" dirty="0"/>
              <a:t>，皆是可以收存、集合的素材，达到传模移写的作用。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33400"/>
            <a:ext cx="6876256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zh-CN" altLang="en-US" sz="2400" b="1" dirty="0">
                <a:solidFill>
                  <a:srgbClr val="FC7500"/>
                </a:solidFill>
              </a:rPr>
              <a:t>三、郎静山“集锦摄影”技巧基础探讨 </a:t>
            </a:r>
            <a:endParaRPr lang="zh-CN" sz="2400" b="1" dirty="0">
              <a:solidFill>
                <a:srgbClr val="FC7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7772400" cy="5040560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、符合自然视觉观念</a:t>
            </a:r>
            <a:endParaRPr lang="en-US" altLang="zh-CN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dirty="0" smtClean="0"/>
              <a:t>制作</a:t>
            </a:r>
            <a:r>
              <a:rPr lang="zh-CN" altLang="en-US" dirty="0"/>
              <a:t>集锦摄影的另一个要诀，就是要掌握其“</a:t>
            </a:r>
            <a:r>
              <a:rPr lang="zh-CN" altLang="en-US" b="1" dirty="0">
                <a:solidFill>
                  <a:srgbClr val="FF0000"/>
                </a:solidFill>
              </a:rPr>
              <a:t>真</a:t>
            </a:r>
            <a:r>
              <a:rPr lang="zh-CN" altLang="en-US" dirty="0"/>
              <a:t>”。首重图片间角度、光线、透视排列与景物时序的关系。都应符合人们对自然的视觉观念，否则就会接合拼凑失真，弄巧成拙。景物的排置应以视觉印象为依据，力求</a:t>
            </a:r>
            <a:r>
              <a:rPr lang="zh-CN" altLang="en-US" b="1" dirty="0">
                <a:solidFill>
                  <a:srgbClr val="FF0000"/>
                </a:solidFill>
              </a:rPr>
              <a:t>突破呆板的镜头规律限制</a:t>
            </a:r>
            <a:r>
              <a:rPr lang="zh-CN" altLang="en-US" dirty="0"/>
              <a:t>，仿佛国画中的构图布局，无论背景远近往往都是同样清晰。对主体及宾衬体关系惟以繁简、浓淡区别，方能成为胸中丘壑。在接合底片时，尽力寻出它们相通的脉络。避免出现硬接的痕迹。据介绍郎静山在制作接合景物时，</a:t>
            </a:r>
            <a:r>
              <a:rPr lang="zh-CN" altLang="en-US" b="1" dirty="0">
                <a:solidFill>
                  <a:srgbClr val="FF0000"/>
                </a:solidFill>
              </a:rPr>
              <a:t>多用散光点镜头，将光圈收小，用少许散光放映</a:t>
            </a:r>
            <a:r>
              <a:rPr lang="zh-CN" altLang="en-US" dirty="0"/>
              <a:t>，照片色调显得格外浑融。如以网线版加在感光纸上套放，补救两底之间的接合痕迹，会得到更加理想的效果。他的</a:t>
            </a:r>
            <a:r>
              <a:rPr lang="en-US" altLang="zh-CN" dirty="0"/>
              <a:t>《</a:t>
            </a:r>
            <a:r>
              <a:rPr lang="zh-CN" altLang="en-US" dirty="0"/>
              <a:t>松鹤长春</a:t>
            </a:r>
            <a:r>
              <a:rPr lang="en-US" altLang="zh-CN" dirty="0"/>
              <a:t>》</a:t>
            </a:r>
            <a:r>
              <a:rPr lang="zh-CN" altLang="en-US" dirty="0"/>
              <a:t>佳作，是用四张底片集锦合成。“山峰”取材黄山，“松树”取材上海，“山坡”取材苏州，连同仙鹤四景集成，历时</a:t>
            </a:r>
            <a:r>
              <a:rPr lang="en-US" altLang="zh-CN" dirty="0"/>
              <a:t>33</a:t>
            </a:r>
            <a:r>
              <a:rPr lang="zh-CN" altLang="en-US" dirty="0"/>
              <a:t>年完成。一幅作品的制作，从取材、构图、曝光、接合、重叠十分不易，成功与失败全凭摄影家的艺术技巧和功力。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33400"/>
            <a:ext cx="6876256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zh-CN" altLang="en-US" sz="2400" b="1" dirty="0">
                <a:solidFill>
                  <a:srgbClr val="FC7500"/>
                </a:solidFill>
              </a:rPr>
              <a:t>三、郎静山“集锦摄影”技巧基础探讨 </a:t>
            </a:r>
            <a:endParaRPr lang="zh-CN" sz="2400" b="1" dirty="0">
              <a:solidFill>
                <a:srgbClr val="FC7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8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Box 5"/>
          <p:cNvSpPr txBox="1"/>
          <p:nvPr/>
        </p:nvSpPr>
        <p:spPr>
          <a:xfrm>
            <a:off x="954007" y="1556792"/>
            <a:ext cx="70628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郎静</a:t>
            </a:r>
            <a:r>
              <a:rPr lang="zh-CN" altLang="en-US" sz="24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山</a:t>
            </a:r>
            <a:r>
              <a:rPr lang="zh-CN" altLang="zh-CN" sz="24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说，</a:t>
            </a:r>
            <a:endParaRPr lang="en-US" altLang="zh-CN" sz="2400" b="1" dirty="0" smtClean="0">
              <a:solidFill>
                <a:srgbClr val="F0F0F0"/>
              </a:solidFill>
              <a:latin typeface="华文行楷" pitchFamily="2" charset="-122"/>
              <a:ea typeface="华文行楷" pitchFamily="2" charset="-122"/>
            </a:endParaRPr>
          </a:p>
          <a:p>
            <a:endParaRPr lang="en-US" altLang="zh-CN" sz="2400" b="1" dirty="0" smtClean="0">
              <a:solidFill>
                <a:srgbClr val="F0F0F0"/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32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【            </a:t>
            </a:r>
            <a:r>
              <a:rPr lang="zh-CN" altLang="en-US" sz="32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照相机是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机械</a:t>
            </a:r>
            <a:r>
              <a:rPr lang="zh-CN" altLang="en-US" sz="32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，</a:t>
            </a:r>
            <a:endParaRPr lang="en-US" altLang="zh-CN" sz="3200" b="1" dirty="0" smtClean="0">
              <a:solidFill>
                <a:srgbClr val="F0F0F0"/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3200" b="1" dirty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en-US" altLang="zh-CN" sz="32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       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心思智慧</a:t>
            </a:r>
            <a:r>
              <a:rPr lang="zh-CN" altLang="en-US" sz="32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才是艺术的本源。</a:t>
            </a:r>
            <a:r>
              <a:rPr lang="en-US" altLang="zh-CN" sz="32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】</a:t>
            </a:r>
          </a:p>
        </p:txBody>
      </p:sp>
      <p:sp>
        <p:nvSpPr>
          <p:cNvPr id="4" name="矩形 3"/>
          <p:cNvSpPr/>
          <p:nvPr/>
        </p:nvSpPr>
        <p:spPr>
          <a:xfrm>
            <a:off x="1115616" y="3717032"/>
            <a:ext cx="6901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行楷" pitchFamily="2" charset="-122"/>
                <a:ea typeface="华文行楷" pitchFamily="2" charset="-122"/>
              </a:rPr>
              <a:t>好事的人执着于人生长短的人，总是想知道为什么郎静山到了一百多岁，还能无时无刻精力充沛，带着一台相机，随时出现在世界上的任何一个角落。</a:t>
            </a:r>
          </a:p>
        </p:txBody>
      </p:sp>
      <p:sp>
        <p:nvSpPr>
          <p:cNvPr id="7" name="矩形 6"/>
          <p:cNvSpPr/>
          <p:nvPr/>
        </p:nvSpPr>
        <p:spPr>
          <a:xfrm>
            <a:off x="1115616" y="3705932"/>
            <a:ext cx="69012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行楷" pitchFamily="2" charset="-122"/>
                <a:ea typeface="华文行楷" pitchFamily="2" charset="-122"/>
              </a:rPr>
              <a:t>而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答案呢？也许是因为对于摄影的专注；也许是来自“朝着快乐想就会有好日子”的达观；也许是源于“天地间到处都是美景”的心情；又也许正如郎静山所说“听其自然，随遇而安”。动心可以追逐的人，又如何能跟得上走过了一世世纪时光的大师的脚步呢。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65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4" grpId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724400" y="5244010"/>
            <a:ext cx="1905000" cy="914400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沃</a:t>
            </a:r>
            <a:r>
              <a:rPr lang="zh-CN" altLang="en-US" b="1" dirty="0">
                <a:solidFill>
                  <a:schemeClr val="tx1"/>
                </a:solidFill>
              </a:rPr>
              <a:t>克</a:t>
            </a:r>
            <a:r>
              <a:rPr lang="en-US" altLang="zh-CN" b="1" dirty="0">
                <a:solidFill>
                  <a:schemeClr val="tx1"/>
                </a:solidFill>
              </a:rPr>
              <a:t>·</a:t>
            </a:r>
            <a:r>
              <a:rPr lang="zh-CN" altLang="en-US" b="1" dirty="0">
                <a:solidFill>
                  <a:schemeClr val="tx1"/>
                </a:solidFill>
              </a:rPr>
              <a:t>埃文斯</a:t>
            </a:r>
          </a:p>
          <a:p>
            <a:pPr algn="ctr"/>
            <a:endParaRPr lang="zh-CN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724400" y="990600"/>
            <a:ext cx="1905000" cy="914400"/>
          </a:xfrm>
        </p:spPr>
        <p:txBody>
          <a:bodyPr/>
          <a:lstStyle/>
          <a:p>
            <a:pPr algn="ctr"/>
            <a:r>
              <a:rPr lang="zh-CN" altLang="en-US" b="1" dirty="0"/>
              <a:t>史蒂芬</a:t>
            </a:r>
            <a:r>
              <a:rPr lang="en-US" altLang="zh-CN" b="1" dirty="0"/>
              <a:t>-</a:t>
            </a:r>
            <a:r>
              <a:rPr lang="zh-CN" altLang="en-US" b="1" dirty="0"/>
              <a:t>肖尔</a:t>
            </a:r>
            <a:endParaRPr lang="zh-CN" b="1" dirty="0">
              <a:solidFill>
                <a:schemeClr val="tx1"/>
              </a:solidFill>
            </a:endParaRPr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70" y="291010"/>
            <a:ext cx="1966259" cy="1994990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67" y="291009"/>
            <a:ext cx="1979923" cy="199763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04800" y="989272"/>
            <a:ext cx="1905000" cy="914400"/>
          </a:xfrm>
        </p:spPr>
        <p:txBody>
          <a:bodyPr/>
          <a:lstStyle/>
          <a:p>
            <a:pPr algn="ctr"/>
            <a:r>
              <a:rPr lang="zh-CN" altLang="en-US" b="1" dirty="0"/>
              <a:t>安塞尔</a:t>
            </a:r>
            <a:r>
              <a:rPr lang="en-US" altLang="zh-CN" b="1" dirty="0"/>
              <a:t>-</a:t>
            </a:r>
            <a:r>
              <a:rPr lang="zh-CN" altLang="en-US" b="1" dirty="0"/>
              <a:t>亚当斯</a:t>
            </a:r>
            <a:endParaRPr lang="zh-CN" b="1" dirty="0">
              <a:solidFill>
                <a:schemeClr val="tx1"/>
              </a:solidFill>
            </a:endParaRPr>
          </a:p>
        </p:txBody>
      </p:sp>
      <p:pic>
        <p:nvPicPr>
          <p:cNvPr id="23" name="Picture Placeholder 22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79" y="2424610"/>
            <a:ext cx="1958813" cy="1981200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2517057" y="3110410"/>
            <a:ext cx="1905000" cy="914400"/>
          </a:xfrm>
        </p:spPr>
        <p:txBody>
          <a:bodyPr/>
          <a:lstStyle/>
          <a:p>
            <a:pPr algn="ctr"/>
            <a:r>
              <a:rPr lang="zh-CN" altLang="en-US" b="1" dirty="0"/>
              <a:t>盖里</a:t>
            </a:r>
            <a:r>
              <a:rPr lang="en-US" altLang="zh-CN" b="1" dirty="0"/>
              <a:t>-</a:t>
            </a:r>
            <a:r>
              <a:rPr lang="zh-CN" altLang="en-US" b="1" dirty="0"/>
              <a:t>维诺格兰特</a:t>
            </a:r>
            <a:endParaRPr lang="zh-CN" b="1" dirty="0">
              <a:solidFill>
                <a:schemeClr val="tx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6936657" y="3124200"/>
            <a:ext cx="1905000" cy="914400"/>
          </a:xfrm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郎静山</a:t>
            </a:r>
            <a:endParaRPr lang="zh-CN" b="1" dirty="0">
              <a:solidFill>
                <a:schemeClr val="tx1"/>
              </a:solidFill>
            </a:endParaRPr>
          </a:p>
        </p:txBody>
      </p:sp>
      <p:pic>
        <p:nvPicPr>
          <p:cNvPr id="25" name="Picture Placeholder 24"/>
          <p:cNvPicPr>
            <a:picLocks noGrp="1" noChangeAspect="1"/>
          </p:cNvPicPr>
          <p:nvPr>
            <p:ph type="pic" sz="quarter" idx="27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373" y="4558210"/>
            <a:ext cx="1972996" cy="1981200"/>
          </a:xfrm>
        </p:spPr>
      </p:pic>
      <p:sp>
        <p:nvSpPr>
          <p:cNvPr id="19" name="Text Placeholder 18"/>
          <p:cNvSpPr>
            <a:spLocks noGrp="1"/>
          </p:cNvSpPr>
          <p:nvPr>
            <p:ph type="body" sz="quarter" idx="30"/>
          </p:nvPr>
        </p:nvSpPr>
        <p:spPr>
          <a:xfrm>
            <a:off x="304800" y="5257800"/>
            <a:ext cx="1905000" cy="914400"/>
          </a:xfrm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凯文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卡特</a:t>
            </a:r>
            <a:endParaRPr lang="zh-CN" b="1" dirty="0">
              <a:solidFill>
                <a:schemeClr val="tx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28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75" y="4558210"/>
            <a:ext cx="1988391" cy="1981200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2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9" y="2424610"/>
            <a:ext cx="1981200" cy="1981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8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46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46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39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5" grpId="0" build="p" autoUpdateAnimBg="0"/>
      <p:bldP spid="9" grpId="0" build="p"/>
      <p:bldP spid="13" grpId="0" build="p" autoUpdateAnimBg="0"/>
      <p:bldP spid="15" grpId="0" build="p" autoUpdateAnimBg="0"/>
      <p:bldP spid="1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1520" y="2560320"/>
            <a:ext cx="3200400" cy="64008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1">
            <a:normAutofit/>
          </a:bodyPr>
          <a:lstStyle/>
          <a:p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你心中的摄影大师？</a:t>
            </a:r>
            <a:endParaRPr lang="zh-CN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2950" y="0"/>
            <a:ext cx="459105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3520" y="2560320"/>
            <a:ext cx="3200400" cy="64008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1">
            <a:normAutofit/>
          </a:bodyPr>
          <a:lstStyle/>
          <a:p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谢谢观赏！</a:t>
            </a:r>
            <a:endParaRPr lang="zh-CN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58387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Box 5"/>
          <p:cNvSpPr txBox="1"/>
          <p:nvPr/>
        </p:nvSpPr>
        <p:spPr>
          <a:xfrm>
            <a:off x="954007" y="1556792"/>
            <a:ext cx="70628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郎静</a:t>
            </a:r>
            <a:r>
              <a:rPr lang="zh-CN" altLang="en-US" sz="24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山</a:t>
            </a:r>
            <a:r>
              <a:rPr lang="zh-CN" altLang="zh-CN" sz="24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说，</a:t>
            </a:r>
            <a:endParaRPr lang="en-US" altLang="zh-CN" sz="2400" b="1" dirty="0" smtClean="0">
              <a:solidFill>
                <a:srgbClr val="F0F0F0"/>
              </a:solidFill>
              <a:latin typeface="华文行楷" pitchFamily="2" charset="-122"/>
              <a:ea typeface="华文行楷" pitchFamily="2" charset="-122"/>
            </a:endParaRPr>
          </a:p>
          <a:p>
            <a:endParaRPr lang="en-US" altLang="zh-CN" sz="2400" b="1" dirty="0" smtClean="0">
              <a:solidFill>
                <a:srgbClr val="F0F0F0"/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32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【</a:t>
            </a:r>
            <a:r>
              <a:rPr lang="zh-CN" altLang="zh-CN" sz="32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摄影</a:t>
            </a:r>
            <a:r>
              <a:rPr lang="zh-CN" altLang="zh-CN" sz="3200" b="1" dirty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的</a:t>
            </a:r>
            <a:r>
              <a:rPr lang="zh-CN" altLang="zh-CN" sz="32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景物</a:t>
            </a:r>
            <a:r>
              <a:rPr lang="zh-CN" altLang="en-US" sz="32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即</a:t>
            </a:r>
            <a:r>
              <a:rPr lang="zh-CN" altLang="zh-CN" sz="32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是</a:t>
            </a:r>
            <a:r>
              <a:rPr lang="zh-CN" altLang="zh-CN" sz="3200" b="1" dirty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“</a:t>
            </a:r>
            <a:r>
              <a:rPr lang="zh-CN" altLang="zh-CN" sz="32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真</a:t>
            </a:r>
            <a:r>
              <a:rPr lang="zh-CN" altLang="zh-CN" sz="3200" b="1" dirty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”</a:t>
            </a:r>
            <a:r>
              <a:rPr lang="zh-CN" altLang="zh-CN" sz="32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，</a:t>
            </a:r>
            <a:endParaRPr lang="en-US" altLang="zh-CN" sz="3200" b="1" dirty="0" smtClean="0">
              <a:solidFill>
                <a:srgbClr val="F0F0F0"/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32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    </a:t>
            </a:r>
            <a:r>
              <a:rPr lang="zh-CN" altLang="zh-CN" sz="32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但</a:t>
            </a:r>
            <a:r>
              <a:rPr lang="zh-CN" altLang="zh-CN" sz="3200" b="1" dirty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摄影者必须以“</a:t>
            </a:r>
            <a:r>
              <a:rPr lang="zh-CN" altLang="zh-CN" sz="32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善</a:t>
            </a:r>
            <a:r>
              <a:rPr lang="zh-CN" altLang="zh-CN" sz="3200" b="1" dirty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”的理念</a:t>
            </a:r>
            <a:r>
              <a:rPr lang="zh-CN" altLang="zh-CN" sz="32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，</a:t>
            </a:r>
            <a:endParaRPr lang="en-US" altLang="zh-CN" sz="3200" b="1" dirty="0" smtClean="0">
              <a:solidFill>
                <a:srgbClr val="F0F0F0"/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32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                    </a:t>
            </a:r>
            <a:r>
              <a:rPr lang="zh-CN" altLang="zh-CN" sz="32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去</a:t>
            </a:r>
            <a:r>
              <a:rPr lang="zh-CN" altLang="zh-CN" sz="3200" b="1" dirty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创造“</a:t>
            </a:r>
            <a:r>
              <a:rPr lang="zh-CN" altLang="zh-CN" sz="32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美</a:t>
            </a:r>
            <a:r>
              <a:rPr lang="zh-CN" altLang="zh-CN" sz="3200" b="1" dirty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”的作品</a:t>
            </a:r>
            <a:r>
              <a:rPr lang="zh-CN" altLang="zh-CN" sz="32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。</a:t>
            </a:r>
            <a:r>
              <a:rPr lang="en-US" altLang="zh-CN" sz="32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】</a:t>
            </a:r>
          </a:p>
          <a:p>
            <a:endParaRPr lang="en-US" altLang="zh-CN" sz="3200" b="1" dirty="0" smtClean="0">
              <a:solidFill>
                <a:srgbClr val="F0F0F0"/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zh-CN" sz="2400" b="1" dirty="0" smtClean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这</a:t>
            </a:r>
            <a:r>
              <a:rPr lang="zh-CN" altLang="zh-CN" sz="2400" b="1" dirty="0">
                <a:solidFill>
                  <a:srgbClr val="F0F0F0"/>
                </a:solidFill>
                <a:latin typeface="华文行楷" pitchFamily="2" charset="-122"/>
                <a:ea typeface="华文行楷" pitchFamily="2" charset="-122"/>
              </a:rPr>
              <a:t>便是他九十年摄影生涯中体会最深刻的一句话。</a:t>
            </a:r>
          </a:p>
          <a:p>
            <a:endParaRPr lang="zh-CN" altLang="en-US" sz="2400" b="1" dirty="0">
              <a:solidFill>
                <a:srgbClr val="F0F0F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524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533400"/>
            <a:ext cx="43434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zh-CN" altLang="en-US" sz="2400" b="1" dirty="0" smtClean="0">
                <a:solidFill>
                  <a:srgbClr val="FC7500"/>
                </a:solidFill>
              </a:rPr>
              <a:t>一、郎静山生平</a:t>
            </a:r>
            <a:endParaRPr lang="zh-CN" sz="2400" b="1" dirty="0">
              <a:solidFill>
                <a:srgbClr val="FC75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5361"/>
            <a:ext cx="3528392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139952" y="1088152"/>
            <a:ext cx="44644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sz="1600" dirty="0" smtClean="0"/>
              <a:t>郎静山，</a:t>
            </a:r>
            <a:r>
              <a:rPr lang="en-US" altLang="zh-CN" sz="1600" dirty="0" smtClean="0"/>
              <a:t>1892</a:t>
            </a:r>
            <a:r>
              <a:rPr lang="zh-CN" altLang="zh-CN" sz="1600" dirty="0"/>
              <a:t>年生于江苏淮阴</a:t>
            </a:r>
            <a:r>
              <a:rPr lang="zh-CN" altLang="zh-CN" sz="1600" dirty="0" smtClean="0"/>
              <a:t>，</a:t>
            </a:r>
            <a:r>
              <a:rPr lang="zh-CN" altLang="en-US" sz="1600" dirty="0"/>
              <a:t>祖籍</a:t>
            </a:r>
            <a:r>
              <a:rPr lang="zh-CN" altLang="zh-CN" sz="1600" dirty="0" smtClean="0"/>
              <a:t>浙江</a:t>
            </a:r>
            <a:r>
              <a:rPr lang="zh-CN" altLang="zh-CN" sz="1600" dirty="0"/>
              <a:t>兰州。其父</a:t>
            </a:r>
            <a:r>
              <a:rPr lang="zh-CN" altLang="zh-CN" sz="1600" b="1" dirty="0">
                <a:solidFill>
                  <a:srgbClr val="FF0000"/>
                </a:solidFill>
              </a:rPr>
              <a:t>郎锦堂</a:t>
            </a:r>
            <a:r>
              <a:rPr lang="zh-CN" altLang="zh-CN" sz="1600" dirty="0"/>
              <a:t>为清朝武官，年轻时曾在湘军幕府里任文案。郎锦堂能文能武，</a:t>
            </a:r>
            <a:r>
              <a:rPr lang="zh-CN" altLang="zh-CN" sz="1600" b="1" dirty="0">
                <a:solidFill>
                  <a:srgbClr val="FF0000"/>
                </a:solidFill>
              </a:rPr>
              <a:t>雅好书画、古玩、京剧、摄影</a:t>
            </a:r>
            <a:r>
              <a:rPr lang="zh-CN" altLang="zh-CN" sz="1600" dirty="0"/>
              <a:t>，也有诸多此方面的朋友，频频雅集叙怀，切磋技艺。郎静山从小在这样的环境中熏陶成长，习书画画，博览众家，奠定了其一生的艺术基础</a:t>
            </a:r>
            <a:r>
              <a:rPr lang="zh-CN" altLang="zh-CN" sz="1600" dirty="0" smtClean="0"/>
              <a:t>。</a:t>
            </a:r>
            <a:r>
              <a:rPr lang="en-US" altLang="zh-CN" sz="1600" dirty="0" smtClean="0"/>
              <a:t>1904</a:t>
            </a:r>
            <a:r>
              <a:rPr lang="zh-CN" altLang="zh-CN" sz="1600" dirty="0" smtClean="0"/>
              <a:t>年，</a:t>
            </a:r>
            <a:r>
              <a:rPr lang="zh-CN" altLang="zh-CN" sz="1600" dirty="0"/>
              <a:t>郎静山就读于</a:t>
            </a:r>
            <a:r>
              <a:rPr lang="zh-CN" altLang="zh-CN" sz="1600" b="1" dirty="0">
                <a:solidFill>
                  <a:srgbClr val="FF0000"/>
                </a:solidFill>
              </a:rPr>
              <a:t>上海南洋中学</a:t>
            </a:r>
            <a:r>
              <a:rPr lang="zh-CN" altLang="zh-CN" sz="1600" dirty="0"/>
              <a:t>。南洋中学教授国文、英语、算数、历史、地理、图画等诸多科目，这种新式教学让郎静山受益匪浅，在这里，南洋中学画图教师</a:t>
            </a:r>
            <a:r>
              <a:rPr lang="zh-CN" altLang="zh-CN" sz="1600" b="1" dirty="0">
                <a:solidFill>
                  <a:srgbClr val="FF0000"/>
                </a:solidFill>
              </a:rPr>
              <a:t>李静兰</a:t>
            </a:r>
            <a:r>
              <a:rPr lang="zh-CN" altLang="zh-CN" sz="1600" dirty="0"/>
              <a:t>利用课外活动时间组织了一个“</a:t>
            </a:r>
            <a:r>
              <a:rPr lang="zh-CN" altLang="zh-CN" sz="1600" b="1" dirty="0">
                <a:solidFill>
                  <a:srgbClr val="FF0000"/>
                </a:solidFill>
              </a:rPr>
              <a:t>照相小班</a:t>
            </a:r>
            <a:r>
              <a:rPr lang="zh-CN" altLang="zh-CN" sz="1600" dirty="0"/>
              <a:t>”，教授学生摄影，郎静山在这个班中系统地学习了摄影知识，掌握了诸多摄影的实践技术。他的成绩非常出色，李静兰也对其相当看重，悉心培养。在当时的中国，摄影已经不是什么新鲜事儿，但是一般商业摄影还是一种奢侈行为，只有名门闺秀、富家子弟才能照得起相，而一定意义上</a:t>
            </a:r>
            <a:r>
              <a:rPr lang="zh-CN" altLang="zh-CN" sz="1600" b="1" dirty="0">
                <a:solidFill>
                  <a:srgbClr val="FF0000"/>
                </a:solidFill>
              </a:rPr>
              <a:t>根植于中国本土的艺术摄影还没有出现</a:t>
            </a:r>
            <a:r>
              <a:rPr lang="zh-CN" altLang="zh-CN" sz="1600" dirty="0"/>
              <a:t>。当时大多数来华的西方摄影艺术家所拍摄的多为</a:t>
            </a:r>
            <a:r>
              <a:rPr lang="zh-CN" altLang="zh-CN" sz="1600" b="1" dirty="0">
                <a:solidFill>
                  <a:srgbClr val="FF0000"/>
                </a:solidFill>
              </a:rPr>
              <a:t>“小脚女人”、“乞丐娼妓”、“吸食鸦片”</a:t>
            </a:r>
            <a:r>
              <a:rPr lang="zh-CN" altLang="zh-CN" sz="1600" dirty="0"/>
              <a:t>等旧中国较为阴暗的一面，这对当时的郎静山震动很大，他按下决心，一定要拍出真正能够</a:t>
            </a:r>
            <a:r>
              <a:rPr lang="zh-CN" altLang="zh-CN" sz="1600" b="1" dirty="0">
                <a:solidFill>
                  <a:srgbClr val="FF0000"/>
                </a:solidFill>
              </a:rPr>
              <a:t>中国历史文化韵味</a:t>
            </a:r>
            <a:r>
              <a:rPr lang="zh-CN" altLang="zh-CN" sz="1600" dirty="0"/>
              <a:t>的照片来。</a:t>
            </a:r>
          </a:p>
        </p:txBody>
      </p:sp>
    </p:spTree>
    <p:extLst>
      <p:ext uri="{BB962C8B-B14F-4D97-AF65-F5344CB8AC3E}">
        <p14:creationId xmlns:p14="http://schemas.microsoft.com/office/powerpoint/2010/main" val="417002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533400"/>
            <a:ext cx="43434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zh-CN" altLang="en-US" sz="2400" b="1" dirty="0" smtClean="0">
                <a:solidFill>
                  <a:srgbClr val="FC7500"/>
                </a:solidFill>
              </a:rPr>
              <a:t>一、郎静山生平</a:t>
            </a:r>
            <a:endParaRPr lang="zh-CN" altLang="zh-CN" sz="2400" b="1" dirty="0">
              <a:solidFill>
                <a:srgbClr val="FC75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520392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343400" y="1484784"/>
            <a:ext cx="41170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zh-CN" sz="1600" dirty="0"/>
              <a:t>郎静山是一个</a:t>
            </a:r>
            <a:r>
              <a:rPr lang="zh-CN" altLang="zh-CN" sz="1600" b="1" dirty="0">
                <a:solidFill>
                  <a:srgbClr val="FF0000"/>
                </a:solidFill>
              </a:rPr>
              <a:t>爱国主义</a:t>
            </a:r>
            <a:r>
              <a:rPr lang="zh-CN" altLang="zh-CN" sz="1600" dirty="0"/>
              <a:t>者。自上世纪</a:t>
            </a:r>
            <a:r>
              <a:rPr lang="en-US" altLang="zh-CN" sz="1600" dirty="0"/>
              <a:t>30</a:t>
            </a:r>
            <a:r>
              <a:rPr lang="zh-CN" altLang="zh-CN" sz="1600" dirty="0"/>
              <a:t>年代起，中国逐渐成为日本帝国主义蚕食的对象。九一八事变，东北失陷，国土沦丧激起了社会各界人士德义愤填膺，他们总是试图通过种种行为来</a:t>
            </a:r>
            <a:r>
              <a:rPr lang="zh-CN" altLang="zh-CN" sz="1600" b="1" dirty="0">
                <a:solidFill>
                  <a:srgbClr val="FF0000"/>
                </a:solidFill>
              </a:rPr>
              <a:t>表达作为中国人的自尊与自强</a:t>
            </a:r>
            <a:r>
              <a:rPr lang="zh-CN" altLang="zh-CN" sz="1600" dirty="0"/>
              <a:t>。郎静山也不例外。他与同好黄仲长、徐祖荫组成“</a:t>
            </a:r>
            <a:r>
              <a:rPr lang="zh-CN" altLang="zh-CN" sz="1600" b="1" dirty="0">
                <a:solidFill>
                  <a:srgbClr val="FF0000"/>
                </a:solidFill>
              </a:rPr>
              <a:t>三友摄影</a:t>
            </a:r>
            <a:r>
              <a:rPr lang="zh-CN" altLang="zh-CN" sz="1600" dirty="0"/>
              <a:t>”，将摄影作品专寄国外的摄影沙龙。他在谈到“三友会”时说：“</a:t>
            </a:r>
            <a:r>
              <a:rPr lang="zh-CN" altLang="zh-CN" sz="1600" b="1" dirty="0">
                <a:solidFill>
                  <a:srgbClr val="FF0000"/>
                </a:solidFill>
              </a:rPr>
              <a:t>我的宗旨是将中国好一点的风景文物拿出来宣传，纠正外人对中国社会的错误观念。</a:t>
            </a:r>
            <a:r>
              <a:rPr lang="zh-CN" altLang="zh-CN" sz="1600" dirty="0"/>
              <a:t>”他们当时并不考虑作品能否入选，只要有展览会的消息便寄，自</a:t>
            </a:r>
            <a:r>
              <a:rPr lang="en-US" altLang="zh-CN" sz="1600" dirty="0"/>
              <a:t>1931</a:t>
            </a:r>
            <a:r>
              <a:rPr lang="zh-CN" altLang="zh-CN" sz="1600" dirty="0"/>
              <a:t>年开始，大约在二十五年中，郎静山个人入选国际摄影沙龙的作品就达</a:t>
            </a:r>
            <a:r>
              <a:rPr lang="zh-CN" altLang="zh-CN" sz="1600" b="1" dirty="0">
                <a:solidFill>
                  <a:srgbClr val="FF0000"/>
                </a:solidFill>
              </a:rPr>
              <a:t>近千幅</a:t>
            </a:r>
            <a:r>
              <a:rPr lang="zh-CN" altLang="zh-CN" sz="1600" dirty="0"/>
              <a:t>之多。</a:t>
            </a:r>
          </a:p>
        </p:txBody>
      </p:sp>
    </p:spTree>
    <p:extLst>
      <p:ext uri="{BB962C8B-B14F-4D97-AF65-F5344CB8AC3E}">
        <p14:creationId xmlns:p14="http://schemas.microsoft.com/office/powerpoint/2010/main" val="354007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39552" y="4437112"/>
            <a:ext cx="7704856" cy="2160240"/>
          </a:xfrm>
        </p:spPr>
        <p:txBody>
          <a:bodyPr>
            <a:noAutofit/>
          </a:bodyPr>
          <a:lstStyle/>
          <a:p>
            <a:r>
              <a:rPr lang="zh-CN" altLang="zh-CN" sz="1600" dirty="0"/>
              <a:t>郎静山先后进入上海《申报》与《时报》，成为</a:t>
            </a:r>
            <a:r>
              <a:rPr lang="zh-CN" altLang="zh-CN" sz="1600" b="1" dirty="0">
                <a:solidFill>
                  <a:srgbClr val="FF0000"/>
                </a:solidFill>
              </a:rPr>
              <a:t>中国最早摄影记者</a:t>
            </a:r>
            <a:r>
              <a:rPr lang="zh-CN" altLang="zh-CN" sz="1600" dirty="0"/>
              <a:t>。他虽以摄影记者为业，可是却以</a:t>
            </a:r>
            <a:r>
              <a:rPr lang="zh-CN" altLang="zh-CN" sz="1600" b="1" dirty="0">
                <a:solidFill>
                  <a:srgbClr val="FF0000"/>
                </a:solidFill>
              </a:rPr>
              <a:t>仿画摄影作品</a:t>
            </a:r>
            <a:r>
              <a:rPr lang="zh-CN" altLang="zh-CN" sz="1600" dirty="0"/>
              <a:t>见长。他借鉴传统绘画艺术“六法”，潜心研习、加以发挥，摄制许多具有中国水墨画韵味的风光照片，自成一种超逸和俊秀的风格。这些作品，受到人们的好评。</a:t>
            </a:r>
          </a:p>
          <a:p>
            <a:r>
              <a:rPr lang="en-US" altLang="zh-CN" sz="1600" dirty="0"/>
              <a:t>1928</a:t>
            </a:r>
            <a:r>
              <a:rPr lang="zh-CN" altLang="zh-CN" sz="1600" dirty="0"/>
              <a:t>年</a:t>
            </a:r>
            <a:r>
              <a:rPr lang="en-US" altLang="zh-CN" sz="1600" dirty="0"/>
              <a:t>11</a:t>
            </a:r>
            <a:r>
              <a:rPr lang="zh-CN" altLang="zh-CN" sz="1600" dirty="0"/>
              <a:t>月，周瘦鹃在参观华社</a:t>
            </a:r>
            <a:r>
              <a:rPr lang="en-US" altLang="zh-CN" sz="1600" dirty="0"/>
              <a:t>2</a:t>
            </a:r>
            <a:r>
              <a:rPr lang="zh-CN" altLang="zh-CN" sz="1600" dirty="0"/>
              <a:t>届影展之后写道：</a:t>
            </a:r>
          </a:p>
          <a:p>
            <a:r>
              <a:rPr lang="zh-CN" altLang="zh-CN" sz="1600" dirty="0"/>
              <a:t>郎静山竹枝一帧，裱以黄绫，题曰板桥画本，观其清影婆娑，</a:t>
            </a:r>
            <a:r>
              <a:rPr lang="zh-CN" altLang="zh-CN" sz="1600" b="1" dirty="0">
                <a:solidFill>
                  <a:srgbClr val="FF0000"/>
                </a:solidFill>
              </a:rPr>
              <a:t>宛然板桥道人手笔也</a:t>
            </a:r>
            <a:r>
              <a:rPr lang="zh-CN" altLang="zh-CN" sz="1600" dirty="0"/>
              <a:t>。</a:t>
            </a:r>
          </a:p>
          <a:p>
            <a:r>
              <a:rPr lang="zh-CN" altLang="zh-CN" sz="1600" dirty="0"/>
              <a:t>此后，郎静山</a:t>
            </a:r>
            <a:r>
              <a:rPr lang="zh-CN" altLang="zh-CN" sz="1600" b="1" dirty="0">
                <a:solidFill>
                  <a:srgbClr val="FF0000"/>
                </a:solidFill>
              </a:rPr>
              <a:t>专注多底合成的集锦摄影</a:t>
            </a:r>
            <a:r>
              <a:rPr lang="zh-CN" altLang="zh-CN" sz="1600" dirty="0"/>
              <a:t>。</a:t>
            </a:r>
            <a:r>
              <a:rPr lang="en-US" altLang="zh-CN" sz="1600" dirty="0"/>
              <a:t>1934</a:t>
            </a:r>
            <a:r>
              <a:rPr lang="zh-CN" altLang="zh-CN" sz="1600" dirty="0"/>
              <a:t>年，其的第一幅集锦摄影作品《春树奇峰》在英国摄影沙龙入选。从此，郎静山创立的集锦摄影，在世界摄坛中独树一帜。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33400"/>
            <a:ext cx="43434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zh-CN" altLang="en-US" sz="2400" b="1" dirty="0" smtClean="0">
                <a:solidFill>
                  <a:srgbClr val="FC7500"/>
                </a:solidFill>
              </a:rPr>
              <a:t>一、郎静山</a:t>
            </a:r>
            <a:r>
              <a:rPr lang="zh-CN" altLang="en-US" sz="2400" b="1" dirty="0">
                <a:solidFill>
                  <a:srgbClr val="FC7500"/>
                </a:solidFill>
              </a:rPr>
              <a:t>生平</a:t>
            </a:r>
            <a:endParaRPr lang="zh-CN" altLang="zh-CN" sz="2400" b="1" dirty="0">
              <a:solidFill>
                <a:srgbClr val="FC75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64" y="1281003"/>
            <a:ext cx="4031936" cy="30120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3321" y="392376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《</a:t>
            </a:r>
            <a:r>
              <a:rPr lang="zh-CN" altLang="en-US" b="1" dirty="0" smtClean="0">
                <a:solidFill>
                  <a:schemeClr val="bg1"/>
                </a:solidFill>
              </a:rPr>
              <a:t>春树奇峰</a:t>
            </a:r>
            <a:r>
              <a:rPr lang="en-US" altLang="zh-CN" b="1" dirty="0" smtClean="0">
                <a:solidFill>
                  <a:schemeClr val="bg1"/>
                </a:solidFill>
              </a:rPr>
              <a:t>》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533400"/>
            <a:ext cx="43434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zh-CN" altLang="en-US" sz="2400" b="1" dirty="0" smtClean="0">
                <a:solidFill>
                  <a:srgbClr val="FC7500"/>
                </a:solidFill>
              </a:rPr>
              <a:t>二、郎静山集锦</a:t>
            </a:r>
            <a:r>
              <a:rPr lang="zh-CN" altLang="en-US" sz="2400" b="1" dirty="0">
                <a:solidFill>
                  <a:srgbClr val="FC7500"/>
                </a:solidFill>
              </a:rPr>
              <a:t>摄影</a:t>
            </a:r>
            <a:r>
              <a:rPr lang="zh-CN" altLang="en-US" sz="2400" b="1" dirty="0" smtClean="0">
                <a:solidFill>
                  <a:srgbClr val="FC7500"/>
                </a:solidFill>
              </a:rPr>
              <a:t>欣赏</a:t>
            </a:r>
            <a:endParaRPr lang="zh-CN" altLang="zh-CN" sz="2400" b="1" dirty="0">
              <a:solidFill>
                <a:srgbClr val="FC75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04048" y="1554491"/>
            <a:ext cx="21820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zh-CN" altLang="en-US" sz="3200" b="1" dirty="0" smtClean="0">
                <a:solidFill>
                  <a:srgbClr val="FC7500"/>
                </a:solidFill>
              </a:rPr>
              <a:t>集锦摄影</a:t>
            </a:r>
            <a:r>
              <a:rPr lang="en-US" altLang="zh-CN" sz="3200" b="1" dirty="0" smtClean="0">
                <a:solidFill>
                  <a:srgbClr val="FC7500"/>
                </a:solidFill>
              </a:rPr>
              <a:t> </a:t>
            </a:r>
            <a:endParaRPr lang="zh-CN" altLang="en-US" sz="3200" b="1" dirty="0">
              <a:solidFill>
                <a:srgbClr val="FC75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2323932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600" dirty="0"/>
          </a:p>
          <a:p>
            <a:r>
              <a:rPr lang="zh-CN" altLang="en-US" sz="1600" dirty="0"/>
              <a:t>集锦照相，是指利用</a:t>
            </a:r>
            <a:r>
              <a:rPr lang="zh-CN" altLang="en-US" sz="1600" b="1" dirty="0">
                <a:solidFill>
                  <a:srgbClr val="FF0000"/>
                </a:solidFill>
              </a:rPr>
              <a:t>暗房技巧</a:t>
            </a:r>
            <a:r>
              <a:rPr lang="zh-CN" altLang="en-US" sz="1600" dirty="0"/>
              <a:t>，将不同底片上的景物</a:t>
            </a:r>
            <a:r>
              <a:rPr lang="zh-CN" altLang="en-US" sz="1600" b="1" dirty="0">
                <a:solidFill>
                  <a:srgbClr val="FF0000"/>
                </a:solidFill>
              </a:rPr>
              <a:t>合成在同一张底片上</a:t>
            </a:r>
            <a:r>
              <a:rPr lang="zh-CN" altLang="en-US" sz="1600" dirty="0"/>
              <a:t>的一种摄影技巧。郎静山认为，一件摄影作品往往不能是每个细节都能尽如人意，往往因为某处的不和谐而导致全张皆废，“若</a:t>
            </a:r>
            <a:r>
              <a:rPr lang="zh-CN" altLang="en-US" sz="1600" b="1" dirty="0">
                <a:solidFill>
                  <a:srgbClr val="FF0000"/>
                </a:solidFill>
              </a:rPr>
              <a:t>集合各底片良好的部分</a:t>
            </a:r>
            <a:r>
              <a:rPr lang="zh-CN" altLang="en-US" sz="1600" dirty="0"/>
              <a:t>，予以</a:t>
            </a:r>
            <a:r>
              <a:rPr lang="zh-CN" altLang="en-US" sz="1600" b="1" dirty="0">
                <a:solidFill>
                  <a:srgbClr val="FF0000"/>
                </a:solidFill>
              </a:rPr>
              <a:t>适宜之接合</a:t>
            </a:r>
            <a:r>
              <a:rPr lang="zh-CN" altLang="en-US" sz="1600" dirty="0"/>
              <a:t>，则</a:t>
            </a:r>
            <a:r>
              <a:rPr lang="zh-CN" altLang="en-US" sz="1600" b="1" dirty="0">
                <a:solidFill>
                  <a:srgbClr val="FF0000"/>
                </a:solidFill>
              </a:rPr>
              <a:t>相得益彰</a:t>
            </a:r>
            <a:r>
              <a:rPr lang="zh-CN" altLang="en-US" sz="1600" dirty="0"/>
              <a:t>，非独独可使废片静物化为理想之境地，且足令人得更深之趣味。”</a:t>
            </a:r>
            <a:endParaRPr lang="zh-CN" alt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624" y="1556792"/>
            <a:ext cx="3382215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96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" b="2118"/>
          <a:stretch>
            <a:fillRect/>
          </a:stretch>
        </p:blipFill>
        <p:spPr>
          <a:xfrm>
            <a:off x="2484438" y="115888"/>
            <a:ext cx="3887787" cy="4611687"/>
          </a:xfrm>
        </p:spPr>
      </p:pic>
      <p:sp>
        <p:nvSpPr>
          <p:cNvPr id="11" name="文本占位符 10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1009798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宛如一幅典型的泼墨山水画，画面是烟波海渺的湖水，湖面上飘荡着一页扁舟，一位高士逸人坐在船头沉思冥想，看似渔翁。远山犹如泼墨而成，在烟云中隐约可见，画面层次感非常强。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093" y="116632"/>
            <a:ext cx="677108" cy="53437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C7500"/>
                </a:solidFill>
              </a:rPr>
              <a:t>郎静山“集锦摄影”作品</a:t>
            </a:r>
            <a:r>
              <a:rPr lang="zh-CN" altLang="en-US" sz="3200" b="1" dirty="0">
                <a:solidFill>
                  <a:srgbClr val="FC7500"/>
                </a:solidFill>
              </a:rPr>
              <a:t>欣赏</a:t>
            </a:r>
            <a:endParaRPr lang="zh-CN" altLang="en-US" sz="3200" b="1" dirty="0">
              <a:solidFill>
                <a:srgbClr val="FC7500"/>
              </a:solidFill>
            </a:endParaRPr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一、水墨韵味之美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00192" y="4329502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《</a:t>
            </a:r>
            <a:r>
              <a:rPr lang="zh-CN" altLang="en-US" b="1" dirty="0">
                <a:solidFill>
                  <a:schemeClr val="bg1"/>
                </a:solidFill>
              </a:rPr>
              <a:t>斜风细雨不须归</a:t>
            </a:r>
            <a:r>
              <a:rPr lang="en-US" altLang="zh-CN" b="1" dirty="0" smtClean="0">
                <a:solidFill>
                  <a:schemeClr val="bg1"/>
                </a:solidFill>
              </a:rPr>
              <a:t>》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95" y="115888"/>
            <a:ext cx="3456473" cy="4611687"/>
          </a:xfrm>
        </p:spPr>
      </p:pic>
      <p:sp>
        <p:nvSpPr>
          <p:cNvPr id="11" name="文本占位符 10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1009798"/>
          </a:xfr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093" y="116632"/>
            <a:ext cx="677108" cy="53437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C7500"/>
                </a:solidFill>
              </a:rPr>
              <a:t>郎静山“集锦摄影”作品</a:t>
            </a:r>
            <a:r>
              <a:rPr lang="zh-CN" altLang="en-US" sz="3200" b="1" dirty="0">
                <a:solidFill>
                  <a:srgbClr val="FC7500"/>
                </a:solidFill>
              </a:rPr>
              <a:t>欣赏</a:t>
            </a:r>
            <a:endParaRPr lang="zh-CN" altLang="en-US" sz="3200" b="1" dirty="0">
              <a:solidFill>
                <a:srgbClr val="FC7500"/>
              </a:solidFill>
            </a:endParaRPr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一、水墨韵味之美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88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都市相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2403</Words>
  <Application>Microsoft Office PowerPoint</Application>
  <PresentationFormat>全屏显示(4:3)</PresentationFormat>
  <Paragraphs>107</Paragraphs>
  <Slides>27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都市相册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一、水墨韵味之美</vt:lpstr>
      <vt:lpstr>一、水墨韵味之美</vt:lpstr>
      <vt:lpstr>一、水墨韵味之美</vt:lpstr>
      <vt:lpstr>二、虚实相生之美</vt:lpstr>
      <vt:lpstr>二、虚实相生之美</vt:lpstr>
      <vt:lpstr>二、虚实相生之美</vt:lpstr>
      <vt:lpstr>三、恬淡意境之美</vt:lpstr>
      <vt:lpstr>三、恬淡意境之美</vt:lpstr>
      <vt:lpstr>四、人生境界之美</vt:lpstr>
      <vt:lpstr>四、人生境界之美</vt:lpstr>
      <vt:lpstr>四、人生境界之美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2013-05-28T06:54:32Z</dcterms:created>
  <dcterms:modified xsi:type="dcterms:W3CDTF">2013-06-10T14:17:52Z</dcterms:modified>
</cp:coreProperties>
</file>